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41"/>
    <p:restoredTop sz="80237"/>
  </p:normalViewPr>
  <p:slideViewPr>
    <p:cSldViewPr snapToGrid="0">
      <p:cViewPr varScale="1">
        <p:scale>
          <a:sx n="98" d="100"/>
          <a:sy n="98" d="100"/>
        </p:scale>
        <p:origin x="6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72003-079D-2746-AACB-32A0C0D34E49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FFA32-3231-DA4D-8B00-10AEDB9795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8786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diagrams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familiar</a:t>
            </a:r>
            <a:r>
              <a:rPr lang="de-DE" dirty="0"/>
              <a:t>, </a:t>
            </a:r>
            <a:r>
              <a:rPr lang="de-DE" dirty="0" err="1"/>
              <a:t>others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(such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I'm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present</a:t>
            </a:r>
            <a:r>
              <a:rPr lang="de-DE" dirty="0"/>
              <a:t>). </a:t>
            </a:r>
            <a:r>
              <a:rPr lang="de-DE" dirty="0" err="1"/>
              <a:t>That's</a:t>
            </a:r>
            <a:r>
              <a:rPr lang="de-DE" dirty="0"/>
              <a:t> </a:t>
            </a:r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explanations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Comics </a:t>
            </a:r>
            <a:r>
              <a:rPr lang="de-DE" dirty="0" err="1"/>
              <a:t>basically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advantages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educational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choose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quickly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read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.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also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characters</a:t>
            </a:r>
            <a:r>
              <a:rPr lang="de-DE" dirty="0"/>
              <a:t> and </a:t>
            </a:r>
            <a:r>
              <a:rPr lang="de-DE" dirty="0" err="1"/>
              <a:t>dialog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tell</a:t>
            </a:r>
            <a:r>
              <a:rPr lang="de-DE" dirty="0"/>
              <a:t> funny </a:t>
            </a:r>
            <a:r>
              <a:rPr lang="de-DE" dirty="0" err="1"/>
              <a:t>stories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easier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remember</a:t>
            </a:r>
            <a:r>
              <a:rPr lang="de-DE" dirty="0"/>
              <a:t>.</a:t>
            </a:r>
          </a:p>
          <a:p>
            <a:r>
              <a:rPr lang="de-DE" dirty="0"/>
              <a:t>And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and </a:t>
            </a:r>
            <a:r>
              <a:rPr lang="de-DE" dirty="0" err="1"/>
              <a:t>approaches</a:t>
            </a:r>
            <a:r>
              <a:rPr lang="de-DE" dirty="0"/>
              <a:t> on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comics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explain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diagrams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BFFA32-3231-DA4D-8B00-10AEDB9795C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466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18467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grid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slightly</a:t>
            </a:r>
            <a:r>
              <a:rPr lang="de-DE" dirty="0"/>
              <a:t> visible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paper</a:t>
            </a:r>
            <a:r>
              <a:rPr lang="de-DE" dirty="0"/>
              <a:t>. The </a:t>
            </a:r>
            <a:r>
              <a:rPr lang="de-DE" dirty="0" err="1"/>
              <a:t>idea</a:t>
            </a:r>
            <a:r>
              <a:rPr lang="de-DE" dirty="0"/>
              <a:t> </a:t>
            </a:r>
            <a:r>
              <a:rPr lang="de-DE" dirty="0" err="1"/>
              <a:t>behind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comics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different </a:t>
            </a:r>
            <a:r>
              <a:rPr lang="de-DE" dirty="0" err="1"/>
              <a:t>panel</a:t>
            </a:r>
            <a:r>
              <a:rPr lang="de-DE" dirty="0"/>
              <a:t> </a:t>
            </a:r>
            <a:r>
              <a:rPr lang="de-DE" dirty="0" err="1"/>
              <a:t>sizes</a:t>
            </a:r>
            <a:r>
              <a:rPr lang="de-DE" dirty="0"/>
              <a:t>, and </a:t>
            </a:r>
            <a:r>
              <a:rPr lang="de-DE" dirty="0" err="1"/>
              <a:t>depending</a:t>
            </a:r>
            <a:r>
              <a:rPr lang="de-DE" dirty="0"/>
              <a:t> on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simply</a:t>
            </a:r>
            <a:r>
              <a:rPr lang="de-DE" dirty="0"/>
              <a:t> connect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grid</a:t>
            </a:r>
            <a:r>
              <a:rPr lang="de-DE" dirty="0"/>
              <a:t> </a:t>
            </a:r>
            <a:r>
              <a:rPr lang="de-DE" dirty="0" err="1"/>
              <a:t>boxes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. </a:t>
            </a:r>
            <a:r>
              <a:rPr lang="de-DE" dirty="0" err="1"/>
              <a:t>Theoretically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also </a:t>
            </a:r>
            <a:r>
              <a:rPr lang="de-DE" dirty="0" err="1"/>
              <a:t>make</a:t>
            </a:r>
            <a:r>
              <a:rPr lang="de-DE" dirty="0"/>
              <a:t> a </a:t>
            </a:r>
            <a:r>
              <a:rPr lang="de-DE" dirty="0" err="1"/>
              <a:t>huge</a:t>
            </a:r>
            <a:r>
              <a:rPr lang="de-DE" dirty="0"/>
              <a:t> </a:t>
            </a:r>
            <a:r>
              <a:rPr lang="de-DE" dirty="0" err="1"/>
              <a:t>panel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covers</a:t>
            </a:r>
            <a:r>
              <a:rPr lang="de-DE" dirty="0"/>
              <a:t> half </a:t>
            </a:r>
            <a:r>
              <a:rPr lang="de-DE" dirty="0" err="1"/>
              <a:t>or</a:t>
            </a:r>
            <a:r>
              <a:rPr lang="de-DE" dirty="0"/>
              <a:t> a </a:t>
            </a:r>
            <a:r>
              <a:rPr lang="de-DE" dirty="0" err="1"/>
              <a:t>whole</a:t>
            </a:r>
            <a:r>
              <a:rPr lang="de-DE" dirty="0"/>
              <a:t> </a:t>
            </a:r>
            <a:r>
              <a:rPr lang="de-DE" dirty="0" err="1"/>
              <a:t>page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53366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stickers</a:t>
            </a:r>
            <a:r>
              <a:rPr lang="de-DE" dirty="0"/>
              <a:t> </a:t>
            </a:r>
            <a:r>
              <a:rPr lang="de-DE" dirty="0" err="1"/>
              <a:t>don't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a </a:t>
            </a:r>
            <a:r>
              <a:rPr lang="de-DE" dirty="0" err="1"/>
              <a:t>face</a:t>
            </a:r>
            <a:r>
              <a:rPr lang="de-DE" dirty="0"/>
              <a:t> -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so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simply</a:t>
            </a:r>
            <a:r>
              <a:rPr lang="de-DE" dirty="0"/>
              <a:t> </a:t>
            </a:r>
            <a:r>
              <a:rPr lang="de-DE" dirty="0" err="1"/>
              <a:t>draw</a:t>
            </a:r>
            <a:r>
              <a:rPr lang="de-DE" dirty="0"/>
              <a:t> in a </a:t>
            </a:r>
            <a:r>
              <a:rPr lang="de-DE" dirty="0" err="1"/>
              <a:t>face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suits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dialog</a:t>
            </a:r>
            <a:r>
              <a:rPr lang="de-DE" dirty="0"/>
              <a:t>, </a:t>
            </a:r>
            <a:r>
              <a:rPr lang="de-DE" dirty="0" err="1"/>
              <a:t>depending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situation</a:t>
            </a:r>
            <a:r>
              <a:rPr lang="de-DE" dirty="0"/>
              <a:t>.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also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a </a:t>
            </a:r>
            <a:r>
              <a:rPr lang="de-DE" dirty="0" err="1"/>
              <a:t>character</a:t>
            </a:r>
            <a:r>
              <a:rPr lang="de-DE" dirty="0"/>
              <a:t> in a </a:t>
            </a:r>
            <a:r>
              <a:rPr lang="de-DE" dirty="0" err="1"/>
              <a:t>panel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supposed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holding</a:t>
            </a:r>
            <a:r>
              <a:rPr lang="de-DE" dirty="0"/>
              <a:t> </a:t>
            </a:r>
            <a:r>
              <a:rPr lang="de-DE" dirty="0" err="1"/>
              <a:t>something</a:t>
            </a:r>
            <a:r>
              <a:rPr lang="de-DE" dirty="0"/>
              <a:t> in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hand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wearing</a:t>
            </a:r>
            <a:r>
              <a:rPr lang="de-DE" dirty="0"/>
              <a:t> a hat,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something</a:t>
            </a:r>
            <a:r>
              <a:rPr lang="de-DE" dirty="0"/>
              <a:t> - in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simply</a:t>
            </a:r>
            <a:r>
              <a:rPr lang="de-DE" dirty="0"/>
              <a:t> </a:t>
            </a:r>
            <a:r>
              <a:rPr lang="de-DE" dirty="0" err="1"/>
              <a:t>draw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in </a:t>
            </a:r>
            <a:r>
              <a:rPr lang="de-DE" dirty="0" err="1"/>
              <a:t>too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11941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Es ist absolut alles erlaubt - wir wollen wissen, wie weit man mit dem Kit kommt; also man darf Schneiden, </a:t>
            </a:r>
            <a:r>
              <a:rPr lang="de-DE" dirty="0" err="1"/>
              <a:t>übereinanderkleben</a:t>
            </a:r>
            <a:r>
              <a:rPr lang="de-DE" dirty="0"/>
              <a:t>, </a:t>
            </a:r>
            <a:r>
              <a:rPr lang="de-DE" dirty="0" err="1"/>
              <a:t>drüberzeichnen</a:t>
            </a:r>
            <a:r>
              <a:rPr lang="de-DE" dirty="0"/>
              <a:t>… Es kann eine komplette Collage werden, solange man den Inhalt am Ende nachvollziehen kann </a:t>
            </a:r>
            <a:r>
              <a:rPr lang="de-DE" dirty="0" err="1"/>
              <a:t>kann</a:t>
            </a:r>
            <a:r>
              <a:rPr lang="de-DE" dirty="0"/>
              <a:t> man so kreativ sein wie man will!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23282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BFFA32-3231-DA4D-8B00-10AEDB9795C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7341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guess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shown</a:t>
            </a:r>
            <a:r>
              <a:rPr lang="de-DE" dirty="0"/>
              <a:t> in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chart</a:t>
            </a:r>
            <a:r>
              <a:rPr lang="de-DE" dirty="0"/>
              <a:t>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BFFA32-3231-DA4D-8B00-10AEDB9795C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305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At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glance</a:t>
            </a:r>
            <a:r>
              <a:rPr lang="de-DE" dirty="0"/>
              <a:t>, an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looks</a:t>
            </a:r>
            <a:r>
              <a:rPr lang="de-DE" dirty="0"/>
              <a:t> like a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bottom</a:t>
            </a:r>
            <a:r>
              <a:rPr lang="de-DE" dirty="0"/>
              <a:t> </a:t>
            </a:r>
            <a:r>
              <a:rPr lang="de-DE" dirty="0" err="1"/>
              <a:t>sides</a:t>
            </a:r>
            <a:r>
              <a:rPr lang="de-DE" dirty="0"/>
              <a:t> </a:t>
            </a:r>
            <a:r>
              <a:rPr lang="de-DE" dirty="0" err="1"/>
              <a:t>colored</a:t>
            </a:r>
            <a:r>
              <a:rPr lang="de-DE" dirty="0"/>
              <a:t> in. But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an </a:t>
            </a:r>
            <a:r>
              <a:rPr lang="de-DE" dirty="0" err="1"/>
              <a:t>important</a:t>
            </a:r>
            <a:r>
              <a:rPr lang="de-DE" dirty="0"/>
              <a:t> </a:t>
            </a:r>
            <a:r>
              <a:rPr lang="de-DE" dirty="0" err="1"/>
              <a:t>difference</a:t>
            </a:r>
            <a:r>
              <a:rPr lang="de-DE" dirty="0"/>
              <a:t>...</a:t>
            </a:r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chart</a:t>
            </a:r>
            <a:r>
              <a:rPr lang="de-DE" dirty="0"/>
              <a:t> and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show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data</a:t>
            </a:r>
            <a:r>
              <a:rPr lang="de-DE" dirty="0"/>
              <a:t>! But </a:t>
            </a:r>
            <a:r>
              <a:rPr lang="de-DE" dirty="0" err="1"/>
              <a:t>take</a:t>
            </a:r>
            <a:r>
              <a:rPr lang="de-DE" dirty="0"/>
              <a:t> a </a:t>
            </a:r>
            <a:r>
              <a:rPr lang="de-DE" dirty="0" err="1"/>
              <a:t>look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-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anyone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idea</a:t>
            </a:r>
            <a:r>
              <a:rPr lang="de-DE" dirty="0"/>
              <a:t> </a:t>
            </a:r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peak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 at </a:t>
            </a:r>
            <a:r>
              <a:rPr lang="de-DE" dirty="0" err="1"/>
              <a:t>over</a:t>
            </a:r>
            <a:r>
              <a:rPr lang="de-DE" dirty="0"/>
              <a:t> 70 </a:t>
            </a:r>
            <a:r>
              <a:rPr lang="de-DE" dirty="0" err="1"/>
              <a:t>million</a:t>
            </a:r>
            <a:r>
              <a:rPr lang="de-DE" dirty="0"/>
              <a:t> </a:t>
            </a:r>
            <a:r>
              <a:rPr lang="de-DE" dirty="0" err="1"/>
              <a:t>tons</a:t>
            </a:r>
            <a:r>
              <a:rPr lang="de-DE" dirty="0"/>
              <a:t> and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doesn't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/>
              <a:t>So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stacked</a:t>
            </a:r>
            <a:r>
              <a:rPr lang="de-DE" dirty="0"/>
              <a:t>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BFFA32-3231-DA4D-8B00-10AEDB9795C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50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67AB5B-613B-4294-A8A5-73838BFAC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B1B95FC-8142-3F70-4477-6FC0CA9ACB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27F62A-1FED-1C91-FC9A-393954A58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599A11-68BD-615F-568E-0BE5CA20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8230AB-A714-D34B-81EE-2DD01616F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397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A86F20-952E-C93D-A6DE-DB20E3AC6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3EC8790-A08C-13A5-C5D2-EC4059B9B8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3EBC469-EC77-166B-6170-58F75A96D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31751AA-1468-79AD-41E3-661FD09D4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9CF149-F337-9376-E674-15A54C5D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20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EDB717F-29D6-9B97-1C52-81061DB197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AA4EC6-F0B0-F292-1B0F-637DA7B57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333FAD-D3C7-C6C0-00FE-FE547978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96C2A6-39B6-A788-C78D-D80491959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257D5C0-6BEB-281C-CDDA-DC960C38A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523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5ADAC-E7F9-91E2-8470-085E6440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34174C-61B3-C346-B167-3EDC5AD6A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DFEA22-F595-7E4A-092C-F1AE84ACE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71E278-B8A0-5C97-B7A5-4EE629660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BEFAF74-6DFD-4368-70C9-A576F6B2E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79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544E5-FE59-66C5-AA8D-979CDFA8D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43A9F8-AA0B-23B5-AE91-EA06ECBC9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CC95A47-67DA-FE95-E302-E51A5A0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12B51E-17E4-5DA2-C244-85F3DCF56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E350BC-4582-2DE1-19B4-2CD77DA52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1942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07F73-4E43-73EA-5510-043A54179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951F71-9772-F1A6-7CFB-608937C2B6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CEF441-5F66-352B-DB77-9ECAF0F93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65D75DA-3D22-7B81-D6A0-524691333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FE78F51-81AE-8098-4B21-BE8B664C6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283C764-D3ED-B9D4-540E-57349010D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815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735210-EB94-BCA9-AEF1-3D535E2FE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56EBEC8-A4F9-C1E2-6709-67225B6D0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B4C9338-9F2F-C286-270D-AEFE88FCC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719BF4-EC4C-25AB-63EE-C17BA2117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188F82A-7071-CD3E-C519-1EA81BFF9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AE7BCA4-9D99-9A02-6802-138DA5350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121B4A8-BD38-8205-0F64-846A1ABEC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B5A120F-37AF-3600-B6A6-4ED1B7A7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0288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1E4295-9F6C-E5B8-0C1C-EA6F983F9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DEBF71C-BA7B-FD9F-D51C-0D5F285D5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369FE0-8EE5-237D-5655-EC36E062E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716D39F-6379-CED8-8D9E-749DF6E34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994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BB79BDD-FFE8-A601-7E8E-D19B1AF6C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3AB509D-C4E2-4DF1-B938-DE35757F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9D9C08E-F352-5031-4D7B-C773493C5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79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05F6B2-AD9C-C41A-C6B5-94035188D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7827FB-9EFB-948F-E3DB-4318F8D703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1995A2-0D2F-08BE-1951-C47F98287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1770BA-5570-6C18-33F8-DAFD3592D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9807A4-2BA8-405A-4223-6FAFBF9E0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6764DA-4D82-2EAD-8B35-9D47CEE52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882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B51F9B-3252-8CE6-6F13-8B9DD94AA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DA32CBC-827E-6FC1-27E7-841030260E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CCEC3B-1B8F-C873-7338-4EBE22F55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574D84A-05F5-514D-1559-764962339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A2EFED-01BF-17A5-FCEA-CA9A423FF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F692F2-3A63-902C-431C-7627B34A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936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F7624FC-E532-9AA5-5087-82715BAE7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E16831D-419C-A7E6-568A-37C6B4CC3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F9BCB4-E4C6-4C64-36CB-9BB40460A4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1D92B-B6EC-BB40-8BFA-C135870464CE}" type="datetimeFigureOut">
              <a:rPr lang="de-DE" smtClean="0"/>
              <a:t>25.04.24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4EE49E4-DA40-2032-19C1-91648C2F90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9E8C47-E41D-E66F-CC00-0CD63A9F0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3BDE8-9E5E-7A4A-9EA9-E336AA4E03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66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8A09B4-C3B4-2570-CF45-2C33B6D56F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Comics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Explaining</a:t>
            </a:r>
            <a:r>
              <a:rPr lang="de-DE" dirty="0"/>
              <a:t> Data </a:t>
            </a:r>
            <a:r>
              <a:rPr lang="de-DE" dirty="0" err="1"/>
              <a:t>Visualizations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D720C5A-2411-557E-DF5D-25782FCA94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32711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80B1C6-3E38-29BC-E0EC-74341029C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Line- vs. Area Chart</a:t>
            </a:r>
          </a:p>
        </p:txBody>
      </p:sp>
      <p:pic>
        <p:nvPicPr>
          <p:cNvPr id="4" name="Grafik 3" descr="Ein Bild, das Text, Diagramm, Screenshot, Karte enthält.&#10;&#10;Automatisch generierte Beschreibung">
            <a:extLst>
              <a:ext uri="{FF2B5EF4-FFF2-40B4-BE49-F238E27FC236}">
                <a16:creationId xmlns:a16="http://schemas.microsoft.com/office/drawing/2014/main" id="{5C4D5532-A0A0-0653-896D-63476A8B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272" y="1753034"/>
            <a:ext cx="6096000" cy="435945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4875D2C-444F-A239-7F88-AAF5D8903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40" y="2244435"/>
            <a:ext cx="5136996" cy="371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23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168ADC-0E4B-F0AE-2580-848FD8F40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Comics?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D78A932-1818-4136-A6BE-196C1A435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obvious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read</a:t>
            </a:r>
            <a:r>
              <a:rPr lang="de-DE" dirty="0"/>
              <a:t> </a:t>
            </a:r>
            <a:r>
              <a:rPr lang="de-DE" dirty="0" err="1"/>
              <a:t>diagrams</a:t>
            </a:r>
            <a:r>
              <a:rPr lang="de-DE" dirty="0"/>
              <a:t>.</a:t>
            </a:r>
          </a:p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de-DE" dirty="0" err="1"/>
              <a:t>That's</a:t>
            </a:r>
            <a:r>
              <a:rPr lang="de-DE" dirty="0"/>
              <a:t> </a:t>
            </a:r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explanations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de-DE" dirty="0"/>
              <a:t>Comics </a:t>
            </a:r>
            <a:r>
              <a:rPr lang="de-DE" dirty="0" err="1"/>
              <a:t>combine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, </a:t>
            </a:r>
            <a:r>
              <a:rPr lang="de-DE" dirty="0" err="1"/>
              <a:t>text</a:t>
            </a:r>
            <a:r>
              <a:rPr lang="de-DE" dirty="0"/>
              <a:t> and </a:t>
            </a:r>
            <a:r>
              <a:rPr lang="de-DE" dirty="0" err="1"/>
              <a:t>clear</a:t>
            </a:r>
            <a:r>
              <a:rPr lang="de-DE" dirty="0"/>
              <a:t> time </a:t>
            </a:r>
            <a:r>
              <a:rPr lang="de-DE" dirty="0" err="1"/>
              <a:t>sequences</a:t>
            </a:r>
            <a:r>
              <a:rPr lang="de-DE" dirty="0"/>
              <a:t> in </a:t>
            </a:r>
            <a:r>
              <a:rPr lang="de-DE" dirty="0" err="1"/>
              <a:t>one</a:t>
            </a:r>
            <a:r>
              <a:rPr lang="de-DE" dirty="0"/>
              <a:t>. </a:t>
            </a:r>
            <a:r>
              <a:rPr lang="de-DE" dirty="0" err="1"/>
              <a:t>They</a:t>
            </a:r>
            <a:r>
              <a:rPr lang="de-DE" dirty="0"/>
              <a:t> also </a:t>
            </a:r>
            <a:r>
              <a:rPr lang="de-DE" dirty="0" err="1"/>
              <a:t>give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reader</a:t>
            </a:r>
            <a:r>
              <a:rPr lang="de-DE" dirty="0"/>
              <a:t> </a:t>
            </a:r>
            <a:r>
              <a:rPr lang="de-DE" dirty="0" err="1"/>
              <a:t>freedom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pace</a:t>
            </a:r>
            <a:r>
              <a:rPr lang="de-DE" dirty="0"/>
              <a:t> and </a:t>
            </a:r>
            <a:r>
              <a:rPr lang="de-DE" dirty="0" err="1"/>
              <a:t>detail</a:t>
            </a:r>
            <a:r>
              <a:rPr lang="de-DE" dirty="0"/>
              <a:t>.</a:t>
            </a:r>
          </a:p>
          <a:p>
            <a:pPr marL="0" indent="0">
              <a:lnSpc>
                <a:spcPct val="100000"/>
              </a:lnSpc>
              <a:spcBef>
                <a:spcPts val="2200"/>
              </a:spcBef>
              <a:buNone/>
            </a:pPr>
            <a:r>
              <a:rPr lang="de-DE" dirty="0"/>
              <a:t>-&gt; </a:t>
            </a:r>
            <a:r>
              <a:rPr lang="de-DE" dirty="0" err="1"/>
              <a:t>Prerequisites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learning</a:t>
            </a:r>
            <a:r>
              <a:rPr lang="de-DE" dirty="0"/>
              <a:t> medium.</a:t>
            </a:r>
          </a:p>
        </p:txBody>
      </p:sp>
    </p:spTree>
    <p:extLst>
      <p:ext uri="{BB962C8B-B14F-4D97-AF65-F5344CB8AC3E}">
        <p14:creationId xmlns:p14="http://schemas.microsoft.com/office/powerpoint/2010/main" val="153174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E0E302-8A9C-7DFD-C01B-A7BE850FA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„Comic Construction Kit“</a:t>
            </a:r>
            <a:endParaRPr lang="de-AT" dirty="0"/>
          </a:p>
        </p:txBody>
      </p:sp>
      <p:pic>
        <p:nvPicPr>
          <p:cNvPr id="5" name="Grafik 4" descr="Ein Bild, das Zeichnung, Entwurf, Clipart, Darstellung enthält.&#10;&#10;Automatisch generierte Beschreibung">
            <a:extLst>
              <a:ext uri="{FF2B5EF4-FFF2-40B4-BE49-F238E27FC236}">
                <a16:creationId xmlns:a16="http://schemas.microsoft.com/office/drawing/2014/main" id="{F841ECCF-E196-9BB9-4DA9-2AA51381B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2952750" cy="4443200"/>
          </a:xfrm>
          <a:prstGeom prst="rect">
            <a:avLst/>
          </a:prstGeom>
        </p:spPr>
      </p:pic>
      <p:pic>
        <p:nvPicPr>
          <p:cNvPr id="11" name="Grafik 10" descr="Ein Bild, das Rechteck, Quadrat, Reihe, Muster enthält.&#10;&#10;Automatisch generierte Beschreibung">
            <a:extLst>
              <a:ext uri="{FF2B5EF4-FFF2-40B4-BE49-F238E27FC236}">
                <a16:creationId xmlns:a16="http://schemas.microsoft.com/office/drawing/2014/main" id="{A5F186A5-B0FB-A962-01FC-919D03826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146" y="1300225"/>
            <a:ext cx="3624324" cy="5126664"/>
          </a:xfrm>
          <a:prstGeom prst="rect">
            <a:avLst/>
          </a:prstGeom>
        </p:spPr>
      </p:pic>
      <p:pic>
        <p:nvPicPr>
          <p:cNvPr id="4" name="Grafik 3" descr="Ein Bild, das Text, Screenshot, Diagramm enthält.&#10;&#10;Automatisch generierte Beschreibung">
            <a:extLst>
              <a:ext uri="{FF2B5EF4-FFF2-40B4-BE49-F238E27FC236}">
                <a16:creationId xmlns:a16="http://schemas.microsoft.com/office/drawing/2014/main" id="{2FD021C5-805D-DFE2-AA35-A573A09F85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1750" y="1690688"/>
            <a:ext cx="3143524" cy="44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13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Rechteck, Quadrat, Reihe, Muster enthält.&#10;&#10;Automatisch generierte Beschreibung">
            <a:extLst>
              <a:ext uri="{FF2B5EF4-FFF2-40B4-BE49-F238E27FC236}">
                <a16:creationId xmlns:a16="http://schemas.microsoft.com/office/drawing/2014/main" id="{F0404937-7A9F-BF4C-5348-382EEEBD0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03" y="1457325"/>
            <a:ext cx="3206048" cy="4535006"/>
          </a:xfrm>
          <a:prstGeom prst="rect">
            <a:avLst/>
          </a:prstGeom>
        </p:spPr>
      </p:pic>
      <p:pic>
        <p:nvPicPr>
          <p:cNvPr id="6" name="Grafik 5" descr="Ein Bild, das Rechteck, Reihe, Quadrat, parallel enthält.&#10;&#10;Automatisch generierte Beschreibung">
            <a:extLst>
              <a:ext uri="{FF2B5EF4-FFF2-40B4-BE49-F238E27FC236}">
                <a16:creationId xmlns:a16="http://schemas.microsoft.com/office/drawing/2014/main" id="{A9573A0B-3CE8-76BD-3EF7-443FCF98F1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878" y="1457325"/>
            <a:ext cx="3206048" cy="4535007"/>
          </a:xfrm>
          <a:prstGeom prst="rect">
            <a:avLst/>
          </a:prstGeom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77C24462-487D-9806-5D0E-0254C0570A54}"/>
              </a:ext>
            </a:extLst>
          </p:cNvPr>
          <p:cNvSpPr/>
          <p:nvPr/>
        </p:nvSpPr>
        <p:spPr>
          <a:xfrm>
            <a:off x="4940490" y="3429000"/>
            <a:ext cx="884703" cy="62350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9" name="Grafik 8" descr="Ein Bild, das Schreibwaren, Holzstift, Büroausstattung, Markierstift enthält.&#10;&#10;Automatisch generierte Beschreibung">
            <a:extLst>
              <a:ext uri="{FF2B5EF4-FFF2-40B4-BE49-F238E27FC236}">
                <a16:creationId xmlns:a16="http://schemas.microsoft.com/office/drawing/2014/main" id="{AC61898D-E8E5-6B16-8EDF-F133348FD9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9352">
            <a:off x="2899840" y="1154110"/>
            <a:ext cx="1650097" cy="1650097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BCBDDC8-C11B-0251-6EE0-74B9AEEB56FA}"/>
              </a:ext>
            </a:extLst>
          </p:cNvPr>
          <p:cNvSpPr txBox="1"/>
          <p:nvPr/>
        </p:nvSpPr>
        <p:spPr>
          <a:xfrm>
            <a:off x="10348850" y="2190512"/>
            <a:ext cx="100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3x1</a:t>
            </a:r>
            <a:endParaRPr lang="de-AT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2A925DA-A5FE-A12A-E917-06BF43BDEDBE}"/>
              </a:ext>
            </a:extLst>
          </p:cNvPr>
          <p:cNvSpPr txBox="1"/>
          <p:nvPr/>
        </p:nvSpPr>
        <p:spPr>
          <a:xfrm>
            <a:off x="10348850" y="3412093"/>
            <a:ext cx="1004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1x2 +</a:t>
            </a:r>
          </a:p>
          <a:p>
            <a:r>
              <a:rPr lang="de-DE" dirty="0"/>
              <a:t>1x1</a:t>
            </a:r>
            <a:endParaRPr lang="de-AT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03877A-5271-7FEA-4714-6C33F8AD1EEF}"/>
              </a:ext>
            </a:extLst>
          </p:cNvPr>
          <p:cNvSpPr txBox="1"/>
          <p:nvPr/>
        </p:nvSpPr>
        <p:spPr>
          <a:xfrm>
            <a:off x="10348850" y="4910673"/>
            <a:ext cx="100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1x3</a:t>
            </a:r>
            <a:endParaRPr lang="de-AT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FAFEB84-511A-22EC-4068-E713BF16426A}"/>
              </a:ext>
            </a:extLst>
          </p:cNvPr>
          <p:cNvSpPr txBox="1"/>
          <p:nvPr/>
        </p:nvSpPr>
        <p:spPr>
          <a:xfrm>
            <a:off x="6819900" y="6227047"/>
            <a:ext cx="4634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(</a:t>
            </a:r>
            <a:r>
              <a:rPr lang="de-DE" sz="1400" dirty="0" err="1"/>
              <a:t>you</a:t>
            </a:r>
            <a:r>
              <a:rPr lang="de-DE" sz="1400" dirty="0"/>
              <a:t> </a:t>
            </a:r>
            <a:r>
              <a:rPr lang="de-DE" sz="1400" dirty="0" err="1"/>
              <a:t>can</a:t>
            </a:r>
            <a:r>
              <a:rPr lang="de-DE" sz="1400" dirty="0"/>
              <a:t> also </a:t>
            </a:r>
            <a:r>
              <a:rPr lang="de-DE" sz="1400" dirty="0" err="1"/>
              <a:t>draw</a:t>
            </a:r>
            <a:r>
              <a:rPr lang="de-DE" sz="1400" dirty="0"/>
              <a:t> </a:t>
            </a:r>
            <a:r>
              <a:rPr lang="de-DE" sz="1400" dirty="0" err="1"/>
              <a:t>huge</a:t>
            </a:r>
            <a:r>
              <a:rPr lang="de-DE" sz="1400" dirty="0"/>
              <a:t> </a:t>
            </a:r>
            <a:r>
              <a:rPr lang="de-DE" sz="1400" dirty="0" err="1"/>
              <a:t>panels</a:t>
            </a:r>
            <a:r>
              <a:rPr lang="de-DE" sz="1400" dirty="0"/>
              <a:t> </a:t>
            </a:r>
            <a:r>
              <a:rPr lang="de-DE" sz="1400" dirty="0" err="1"/>
              <a:t>spanning</a:t>
            </a:r>
            <a:r>
              <a:rPr lang="de-DE" sz="1400" dirty="0"/>
              <a:t> multiple </a:t>
            </a:r>
            <a:r>
              <a:rPr lang="de-DE" sz="1400" dirty="0" err="1"/>
              <a:t>lines</a:t>
            </a:r>
            <a:r>
              <a:rPr lang="de-DE" sz="1400" dirty="0"/>
              <a:t>)</a:t>
            </a:r>
            <a:endParaRPr lang="de-AT" sz="1400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F6048852-9211-6D20-D1B5-DA9660870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 dirty="0"/>
              <a:t>Panels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2200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77C24462-487D-9806-5D0E-0254C0570A54}"/>
              </a:ext>
            </a:extLst>
          </p:cNvPr>
          <p:cNvSpPr/>
          <p:nvPr/>
        </p:nvSpPr>
        <p:spPr>
          <a:xfrm>
            <a:off x="2860382" y="3196667"/>
            <a:ext cx="884703" cy="62350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F6048852-9211-6D20-D1B5-DA9660870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 dirty="0" err="1"/>
              <a:t>Characters</a:t>
            </a:r>
            <a:endParaRPr lang="de-AT" dirty="0"/>
          </a:p>
        </p:txBody>
      </p:sp>
      <p:pic>
        <p:nvPicPr>
          <p:cNvPr id="3" name="Grafik 2" descr="Ein Bild, das Clipart, Entwurf, Zeichnung, Cartoon enthält.&#10;&#10;Automatisch generierte Beschreibung">
            <a:extLst>
              <a:ext uri="{FF2B5EF4-FFF2-40B4-BE49-F238E27FC236}">
                <a16:creationId xmlns:a16="http://schemas.microsoft.com/office/drawing/2014/main" id="{318EB94E-E5DC-065D-FC3A-AC24E0DD7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51" y="2555177"/>
            <a:ext cx="1381531" cy="1905318"/>
          </a:xfrm>
          <a:prstGeom prst="rect">
            <a:avLst/>
          </a:prstGeom>
        </p:spPr>
      </p:pic>
      <p:pic>
        <p:nvPicPr>
          <p:cNvPr id="9" name="Grafik 8" descr="Ein Bild, das Schreibwaren, Holzstift, Büroausstattung, Markierstift enthält.&#10;&#10;Automatisch generierte Beschreibung">
            <a:extLst>
              <a:ext uri="{FF2B5EF4-FFF2-40B4-BE49-F238E27FC236}">
                <a16:creationId xmlns:a16="http://schemas.microsoft.com/office/drawing/2014/main" id="{AC61898D-E8E5-6B16-8EDF-F133348FD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9352">
            <a:off x="1414834" y="1817190"/>
            <a:ext cx="1650097" cy="1650097"/>
          </a:xfrm>
          <a:prstGeom prst="rect">
            <a:avLst/>
          </a:prstGeom>
        </p:spPr>
      </p:pic>
      <p:pic>
        <p:nvPicPr>
          <p:cNvPr id="19" name="Grafik 18" descr="Ein Bild, das Clipart, Entwurf, Zeichnung, Cartoon enthält.&#10;&#10;Automatisch generierte Beschreibung">
            <a:extLst>
              <a:ext uri="{FF2B5EF4-FFF2-40B4-BE49-F238E27FC236}">
                <a16:creationId xmlns:a16="http://schemas.microsoft.com/office/drawing/2014/main" id="{5022EE2E-5220-3609-5D92-DB2896366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206" y="2555177"/>
            <a:ext cx="1381531" cy="1905318"/>
          </a:xfrm>
          <a:prstGeom prst="rect">
            <a:avLst/>
          </a:prstGeom>
        </p:spPr>
      </p:pic>
      <p:pic>
        <p:nvPicPr>
          <p:cNvPr id="16" name="Grafik 15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B87AE9AF-1079-E512-FB7A-C0E879734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291">
            <a:off x="4356061" y="3020631"/>
            <a:ext cx="531402" cy="506097"/>
          </a:xfrm>
          <a:prstGeom prst="rect">
            <a:avLst/>
          </a:prstGeom>
        </p:spPr>
      </p:pic>
      <p:pic>
        <p:nvPicPr>
          <p:cNvPr id="20" name="Grafik 19" descr="Ein Bild, das Clipart, Entwurf, Zeichnung, Cartoon enthält.&#10;&#10;Automatisch generierte Beschreibung">
            <a:extLst>
              <a:ext uri="{FF2B5EF4-FFF2-40B4-BE49-F238E27FC236}">
                <a16:creationId xmlns:a16="http://schemas.microsoft.com/office/drawing/2014/main" id="{34597448-8DDA-2177-7E45-EFD8074DC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737" y="2555177"/>
            <a:ext cx="1381531" cy="1905318"/>
          </a:xfrm>
          <a:prstGeom prst="rect">
            <a:avLst/>
          </a:prstGeom>
        </p:spPr>
      </p:pic>
      <p:pic>
        <p:nvPicPr>
          <p:cNvPr id="8" name="Grafik 7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D6F84630-1D44-1739-B083-0F9956246A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0631" y="3028314"/>
            <a:ext cx="465640" cy="490729"/>
          </a:xfrm>
          <a:prstGeom prst="rect">
            <a:avLst/>
          </a:prstGeom>
        </p:spPr>
      </p:pic>
      <p:pic>
        <p:nvPicPr>
          <p:cNvPr id="21" name="Grafik 20" descr="Ein Bild, das Clipart, Entwurf, Zeichnung, Cartoon enthält.&#10;&#10;Automatisch generierte Beschreibung">
            <a:extLst>
              <a:ext uri="{FF2B5EF4-FFF2-40B4-BE49-F238E27FC236}">
                <a16:creationId xmlns:a16="http://schemas.microsoft.com/office/drawing/2014/main" id="{CD0B68BB-7685-4F93-5322-32FD4C1F7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165" y="2555177"/>
            <a:ext cx="1381531" cy="1905318"/>
          </a:xfrm>
          <a:prstGeom prst="rect">
            <a:avLst/>
          </a:prstGeom>
        </p:spPr>
      </p:pic>
      <p:pic>
        <p:nvPicPr>
          <p:cNvPr id="18" name="Grafik 17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436D82C6-2AEF-EBAB-1D43-6668876EA0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162" y="3020685"/>
            <a:ext cx="371852" cy="498358"/>
          </a:xfrm>
          <a:prstGeom prst="rect">
            <a:avLst/>
          </a:prstGeom>
        </p:spPr>
      </p:pic>
      <p:pic>
        <p:nvPicPr>
          <p:cNvPr id="23" name="Grafik 22" descr="Ein Bild, das Clipart, Zeichnung, Cartoon, Darstellung enthält.&#10;&#10;Automatisch generierte Beschreibung">
            <a:extLst>
              <a:ext uri="{FF2B5EF4-FFF2-40B4-BE49-F238E27FC236}">
                <a16:creationId xmlns:a16="http://schemas.microsoft.com/office/drawing/2014/main" id="{1E36E4AE-2096-314F-834B-72A4F11C92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362" y="2555177"/>
            <a:ext cx="1386648" cy="1905318"/>
          </a:xfrm>
          <a:prstGeom prst="rect">
            <a:avLst/>
          </a:prstGeom>
        </p:spPr>
      </p:pic>
      <p:pic>
        <p:nvPicPr>
          <p:cNvPr id="25" name="Grafik 24" descr="Ein Bild, das Hut enthält.&#10;&#10;Automatisch generierte Beschreibung">
            <a:extLst>
              <a:ext uri="{FF2B5EF4-FFF2-40B4-BE49-F238E27FC236}">
                <a16:creationId xmlns:a16="http://schemas.microsoft.com/office/drawing/2014/main" id="{D2FC9D88-145A-1EEA-BAF9-4C12AB783D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435" y="2037905"/>
            <a:ext cx="1489453" cy="808230"/>
          </a:xfrm>
          <a:prstGeom prst="rect">
            <a:avLst/>
          </a:prstGeom>
        </p:spPr>
      </p:pic>
      <p:pic>
        <p:nvPicPr>
          <p:cNvPr id="26" name="Grafik 25" descr="Ein Bild, das Schreibwaren, Holzstift, Büroausstattung, Markierstift enthält.&#10;&#10;Automatisch generierte Beschreibung">
            <a:extLst>
              <a:ext uri="{FF2B5EF4-FFF2-40B4-BE49-F238E27FC236}">
                <a16:creationId xmlns:a16="http://schemas.microsoft.com/office/drawing/2014/main" id="{1319E7D3-1B8C-FCCC-D88D-FE35B75DA7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93836">
            <a:off x="10383767" y="2371619"/>
            <a:ext cx="1650097" cy="1650097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2AC52C54-74DC-98B8-91F9-D60FCA8DE47E}"/>
              </a:ext>
            </a:extLst>
          </p:cNvPr>
          <p:cNvSpPr txBox="1"/>
          <p:nvPr/>
        </p:nvSpPr>
        <p:spPr>
          <a:xfrm>
            <a:off x="2178469" y="5309333"/>
            <a:ext cx="7835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The </a:t>
            </a:r>
            <a:r>
              <a:rPr lang="de-DE" sz="2400" dirty="0" err="1"/>
              <a:t>faces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some</a:t>
            </a:r>
            <a:r>
              <a:rPr lang="de-DE" sz="2400" dirty="0"/>
              <a:t> </a:t>
            </a:r>
            <a:r>
              <a:rPr lang="de-DE" sz="2400" dirty="0" err="1"/>
              <a:t>characters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blank so </a:t>
            </a:r>
            <a:r>
              <a:rPr lang="de-DE" sz="2400" dirty="0" err="1"/>
              <a:t>that</a:t>
            </a:r>
            <a:r>
              <a:rPr lang="de-DE" sz="2400" dirty="0"/>
              <a:t> different </a:t>
            </a:r>
            <a:r>
              <a:rPr lang="de-DE" sz="2400" dirty="0" err="1"/>
              <a:t>facial</a:t>
            </a:r>
            <a:r>
              <a:rPr lang="de-DE" sz="2400" dirty="0"/>
              <a:t> </a:t>
            </a:r>
            <a:r>
              <a:rPr lang="de-DE" sz="2400" dirty="0" err="1"/>
              <a:t>expressions</a:t>
            </a:r>
            <a:r>
              <a:rPr lang="de-DE" sz="2400" dirty="0"/>
              <a:t> </a:t>
            </a:r>
            <a:r>
              <a:rPr lang="de-DE" sz="2400" dirty="0" err="1"/>
              <a:t>can</a:t>
            </a:r>
            <a:r>
              <a:rPr lang="de-DE" sz="2400" dirty="0"/>
              <a:t>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drawn</a:t>
            </a:r>
            <a:r>
              <a:rPr lang="de-DE" sz="2400" dirty="0"/>
              <a:t> </a:t>
            </a:r>
            <a:r>
              <a:rPr lang="de-DE" sz="2400" dirty="0" err="1"/>
              <a:t>depending</a:t>
            </a:r>
            <a:r>
              <a:rPr lang="de-DE" sz="2400" dirty="0"/>
              <a:t> on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story</a:t>
            </a:r>
            <a:r>
              <a:rPr lang="de-DE" sz="2400" dirty="0"/>
              <a:t>.</a:t>
            </a: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692787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F6048852-9211-6D20-D1B5-DA9660870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 dirty="0" err="1"/>
              <a:t>Combining</a:t>
            </a:r>
            <a:endParaRPr lang="de-AT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133AE66-2B02-D53C-31AB-E2AE9DF415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82915" y="2076450"/>
            <a:ext cx="5597419" cy="4043362"/>
          </a:xfrm>
          <a:prstGeom prst="rect">
            <a:avLst/>
          </a:prstGeom>
        </p:spPr>
      </p:pic>
      <p:pic>
        <p:nvPicPr>
          <p:cNvPr id="6" name="Grafik 5" descr="Ein Bild, das Clipart, Zeichnung, Entwurf, Lächeln enthält.&#10;&#10;Automatisch generierte Beschreibung">
            <a:extLst>
              <a:ext uri="{FF2B5EF4-FFF2-40B4-BE49-F238E27FC236}">
                <a16:creationId xmlns:a16="http://schemas.microsoft.com/office/drawing/2014/main" id="{83E2B2CB-861B-F996-AA2A-866F2225E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293" y="4098131"/>
            <a:ext cx="1432563" cy="1840996"/>
          </a:xfrm>
          <a:prstGeom prst="rect">
            <a:avLst/>
          </a:prstGeom>
        </p:spPr>
      </p:pic>
      <p:sp>
        <p:nvSpPr>
          <p:cNvPr id="10" name="Sprechblase: oval 9">
            <a:extLst>
              <a:ext uri="{FF2B5EF4-FFF2-40B4-BE49-F238E27FC236}">
                <a16:creationId xmlns:a16="http://schemas.microsoft.com/office/drawing/2014/main" id="{43FA4D95-156E-6C96-DEA9-0137400324C7}"/>
              </a:ext>
            </a:extLst>
          </p:cNvPr>
          <p:cNvSpPr/>
          <p:nvPr/>
        </p:nvSpPr>
        <p:spPr>
          <a:xfrm>
            <a:off x="2582915" y="1829090"/>
            <a:ext cx="2211706" cy="1325563"/>
          </a:xfrm>
          <a:custGeom>
            <a:avLst/>
            <a:gdLst>
              <a:gd name="connsiteX0" fmla="*/ 292653 w 2211706"/>
              <a:gd name="connsiteY0" fmla="*/ 2100858 h 1325563"/>
              <a:gd name="connsiteX1" fmla="*/ 422466 w 2211706"/>
              <a:gd name="connsiteY1" fmla="*/ 1678237 h 1325563"/>
              <a:gd name="connsiteX2" fmla="*/ 557577 w 2211706"/>
              <a:gd name="connsiteY2" fmla="*/ 1238367 h 1325563"/>
              <a:gd name="connsiteX3" fmla="*/ 400505 w 2211706"/>
              <a:gd name="connsiteY3" fmla="*/ 152323 h 1325563"/>
              <a:gd name="connsiteX4" fmla="*/ 1443913 w 2211706"/>
              <a:gd name="connsiteY4" fmla="*/ 31728 h 1325563"/>
              <a:gd name="connsiteX5" fmla="*/ 2044622 w 2211706"/>
              <a:gd name="connsiteY5" fmla="*/ 1013088 h 1325563"/>
              <a:gd name="connsiteX6" fmla="*/ 957260 w 2211706"/>
              <a:gd name="connsiteY6" fmla="*/ 1319553 h 1325563"/>
              <a:gd name="connsiteX7" fmla="*/ 624957 w 2211706"/>
              <a:gd name="connsiteY7" fmla="*/ 1710206 h 1325563"/>
              <a:gd name="connsiteX8" fmla="*/ 292653 w 2211706"/>
              <a:gd name="connsiteY8" fmla="*/ 2100858 h 132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1706" h="1325563" fill="none" extrusionOk="0">
                <a:moveTo>
                  <a:pt x="292653" y="2100858"/>
                </a:moveTo>
                <a:cubicBezTo>
                  <a:pt x="308190" y="2004070"/>
                  <a:pt x="404880" y="1895002"/>
                  <a:pt x="422466" y="1678237"/>
                </a:cubicBezTo>
                <a:cubicBezTo>
                  <a:pt x="440052" y="1461472"/>
                  <a:pt x="543442" y="1430107"/>
                  <a:pt x="557577" y="1238367"/>
                </a:cubicBezTo>
                <a:cubicBezTo>
                  <a:pt x="-78072" y="1136001"/>
                  <a:pt x="-114930" y="343300"/>
                  <a:pt x="400505" y="152323"/>
                </a:cubicBezTo>
                <a:cubicBezTo>
                  <a:pt x="710976" y="-78828"/>
                  <a:pt x="1137486" y="21240"/>
                  <a:pt x="1443913" y="31728"/>
                </a:cubicBezTo>
                <a:cubicBezTo>
                  <a:pt x="2064143" y="153975"/>
                  <a:pt x="2548084" y="589675"/>
                  <a:pt x="2044622" y="1013088"/>
                </a:cubicBezTo>
                <a:cubicBezTo>
                  <a:pt x="1848654" y="1236363"/>
                  <a:pt x="1430933" y="1398870"/>
                  <a:pt x="957260" y="1319553"/>
                </a:cubicBezTo>
                <a:cubicBezTo>
                  <a:pt x="806896" y="1527379"/>
                  <a:pt x="737804" y="1570497"/>
                  <a:pt x="624957" y="1710206"/>
                </a:cubicBezTo>
                <a:cubicBezTo>
                  <a:pt x="512109" y="1849914"/>
                  <a:pt x="368034" y="1918179"/>
                  <a:pt x="292653" y="2100858"/>
                </a:cubicBezTo>
                <a:close/>
              </a:path>
              <a:path w="2211706" h="1325563" stroke="0" extrusionOk="0">
                <a:moveTo>
                  <a:pt x="292653" y="2100858"/>
                </a:moveTo>
                <a:cubicBezTo>
                  <a:pt x="299016" y="1985574"/>
                  <a:pt x="380336" y="1876199"/>
                  <a:pt x="422466" y="1678237"/>
                </a:cubicBezTo>
                <a:cubicBezTo>
                  <a:pt x="464596" y="1480275"/>
                  <a:pt x="506192" y="1446427"/>
                  <a:pt x="557577" y="1238367"/>
                </a:cubicBezTo>
                <a:cubicBezTo>
                  <a:pt x="-126851" y="1001407"/>
                  <a:pt x="-263187" y="541615"/>
                  <a:pt x="400505" y="152323"/>
                </a:cubicBezTo>
                <a:cubicBezTo>
                  <a:pt x="659384" y="26193"/>
                  <a:pt x="1133587" y="-33424"/>
                  <a:pt x="1443913" y="31728"/>
                </a:cubicBezTo>
                <a:cubicBezTo>
                  <a:pt x="2269705" y="208321"/>
                  <a:pt x="2575205" y="611840"/>
                  <a:pt x="2044622" y="1013088"/>
                </a:cubicBezTo>
                <a:cubicBezTo>
                  <a:pt x="1794178" y="1331807"/>
                  <a:pt x="1345050" y="1347890"/>
                  <a:pt x="957260" y="1319553"/>
                </a:cubicBezTo>
                <a:cubicBezTo>
                  <a:pt x="918243" y="1438272"/>
                  <a:pt x="667866" y="1570851"/>
                  <a:pt x="638249" y="1694579"/>
                </a:cubicBezTo>
                <a:cubicBezTo>
                  <a:pt x="608632" y="1818307"/>
                  <a:pt x="445219" y="1903446"/>
                  <a:pt x="292653" y="210085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3099872829">
                  <a:prstGeom prst="wedgeEllipseCallout">
                    <a:avLst>
                      <a:gd name="adj1" fmla="val -36768"/>
                      <a:gd name="adj2" fmla="val 10848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Here </a:t>
            </a:r>
            <a:r>
              <a:rPr lang="de-DE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the</a:t>
            </a: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 </a:t>
            </a:r>
            <a:r>
              <a:rPr lang="de-DE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sales</a:t>
            </a: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 </a:t>
            </a:r>
            <a:r>
              <a:rPr lang="de-DE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of</a:t>
            </a: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 </a:t>
            </a:r>
            <a:r>
              <a:rPr lang="de-DE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product</a:t>
            </a: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 A sank </a:t>
            </a:r>
            <a:r>
              <a:rPr lang="de-DE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drastically</a:t>
            </a:r>
            <a:r>
              <a: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Pangolin" panose="00000500000000000000" pitchFamily="2" charset="0"/>
              </a:rPr>
              <a:t>…</a:t>
            </a:r>
            <a:endParaRPr lang="de-AT" sz="1400" dirty="0">
              <a:solidFill>
                <a:schemeClr val="tx1">
                  <a:lumMod val="95000"/>
                  <a:lumOff val="5000"/>
                </a:schemeClr>
              </a:solidFill>
              <a:latin typeface="Pangolin" panose="00000500000000000000" pitchFamily="2" charset="0"/>
            </a:endParaRPr>
          </a:p>
        </p:txBody>
      </p:sp>
      <p:pic>
        <p:nvPicPr>
          <p:cNvPr id="12" name="Grafik 11" descr="Ein Bild, das Clipart, Entwurf, Silhouette, Schablone enthält.&#10;&#10;Automatisch generierte Beschreibung">
            <a:extLst>
              <a:ext uri="{FF2B5EF4-FFF2-40B4-BE49-F238E27FC236}">
                <a16:creationId xmlns:a16="http://schemas.microsoft.com/office/drawing/2014/main" id="{7F9333B8-CE6F-BE5C-9D3B-E0BFF02EFB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3" y="4971004"/>
            <a:ext cx="469393" cy="40843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1B4FA97C-94E1-A0FC-88CF-CD389A3C82EE}"/>
              </a:ext>
            </a:extLst>
          </p:cNvPr>
          <p:cNvSpPr txBox="1"/>
          <p:nvPr/>
        </p:nvSpPr>
        <p:spPr>
          <a:xfrm>
            <a:off x="8886706" y="2662680"/>
            <a:ext cx="1903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Cutting, </a:t>
            </a:r>
            <a:r>
              <a:rPr lang="de-DE" sz="2400" dirty="0" err="1"/>
              <a:t>painting</a:t>
            </a:r>
            <a:r>
              <a:rPr lang="de-DE" sz="2400" dirty="0"/>
              <a:t> </a:t>
            </a:r>
            <a:r>
              <a:rPr lang="de-DE" sz="2400" dirty="0" err="1"/>
              <a:t>over</a:t>
            </a:r>
            <a:r>
              <a:rPr lang="de-DE" sz="2400" dirty="0"/>
              <a:t>, </a:t>
            </a:r>
            <a:r>
              <a:rPr lang="de-DE" sz="2400" dirty="0" err="1"/>
              <a:t>tracing</a:t>
            </a:r>
            <a:r>
              <a:rPr lang="de-DE" sz="2400" dirty="0"/>
              <a:t>, </a:t>
            </a:r>
            <a:r>
              <a:rPr lang="de-DE" sz="2400" dirty="0" err="1"/>
              <a:t>folding</a:t>
            </a:r>
            <a:r>
              <a:rPr lang="de-DE" sz="2400" dirty="0"/>
              <a:t>... </a:t>
            </a:r>
            <a:r>
              <a:rPr lang="de-DE" sz="2400" dirty="0" err="1"/>
              <a:t>everything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!</a:t>
            </a: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112452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B4A35D-751A-DC5C-C6F0-F52879133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Goal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Workshop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46F89C-6CD4-F915-A680-1531C2E8E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6618"/>
            <a:ext cx="10515600" cy="41403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200" b="1" dirty="0"/>
              <a:t>Create a </a:t>
            </a:r>
            <a:r>
              <a:rPr lang="de-DE" sz="3200" b="1" dirty="0" err="1"/>
              <a:t>comic</a:t>
            </a:r>
            <a:r>
              <a:rPr lang="de-DE" sz="3200" b="1" dirty="0"/>
              <a:t> </a:t>
            </a:r>
            <a:r>
              <a:rPr lang="de-DE" sz="3200" b="1" dirty="0" err="1"/>
              <a:t>that</a:t>
            </a:r>
            <a:r>
              <a:rPr lang="de-DE" sz="3200" b="1" dirty="0"/>
              <a:t> </a:t>
            </a:r>
            <a:r>
              <a:rPr lang="de-DE" sz="3200" b="1" dirty="0" err="1"/>
              <a:t>explains</a:t>
            </a:r>
            <a:r>
              <a:rPr lang="de-DE" sz="3200" b="1" dirty="0"/>
              <a:t> </a:t>
            </a:r>
            <a:r>
              <a:rPr lang="de-DE" sz="3200" b="1" dirty="0" err="1"/>
              <a:t>how</a:t>
            </a:r>
            <a:r>
              <a:rPr lang="de-DE" sz="3200" b="1" dirty="0"/>
              <a:t> an Area Chart </a:t>
            </a:r>
            <a:r>
              <a:rPr lang="de-DE" sz="3200" b="1" dirty="0" err="1"/>
              <a:t>works</a:t>
            </a:r>
            <a:r>
              <a:rPr lang="de-DE" sz="3200" b="1" dirty="0"/>
              <a:t> and </a:t>
            </a:r>
            <a:r>
              <a:rPr lang="de-DE" sz="3200" b="1" dirty="0" err="1"/>
              <a:t>how</a:t>
            </a:r>
            <a:r>
              <a:rPr lang="de-DE" sz="3200" b="1" dirty="0"/>
              <a:t> </a:t>
            </a:r>
            <a:r>
              <a:rPr lang="de-DE" sz="3200" b="1" dirty="0" err="1"/>
              <a:t>to</a:t>
            </a:r>
            <a:r>
              <a:rPr lang="de-DE" sz="3200" b="1" dirty="0"/>
              <a:t> </a:t>
            </a:r>
            <a:r>
              <a:rPr lang="de-DE" sz="3200" b="1" dirty="0" err="1"/>
              <a:t>read</a:t>
            </a:r>
            <a:r>
              <a:rPr lang="de-DE" sz="3200" b="1" dirty="0"/>
              <a:t> </a:t>
            </a:r>
            <a:r>
              <a:rPr lang="de-DE" sz="3200" b="1" dirty="0" err="1"/>
              <a:t>it!</a:t>
            </a:r>
            <a:endParaRPr lang="de-DE" sz="3200" b="1" dirty="0"/>
          </a:p>
        </p:txBody>
      </p:sp>
    </p:spTree>
    <p:extLst>
      <p:ext uri="{BB962C8B-B14F-4D97-AF65-F5344CB8AC3E}">
        <p14:creationId xmlns:p14="http://schemas.microsoft.com/office/powerpoint/2010/main" val="1234357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80B1C6-3E38-29BC-E0EC-74341029C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know</a:t>
            </a:r>
            <a:r>
              <a:rPr lang="de-DE" dirty="0"/>
              <a:t> Line Charts…</a:t>
            </a:r>
          </a:p>
        </p:txBody>
      </p:sp>
      <p:pic>
        <p:nvPicPr>
          <p:cNvPr id="5" name="Grafik 4" descr="Ein Bild, das Text, Screenshot, Diagramm, Reihe enthält.&#10;&#10;Automatisch generierte Beschreibung">
            <a:extLst>
              <a:ext uri="{FF2B5EF4-FFF2-40B4-BE49-F238E27FC236}">
                <a16:creationId xmlns:a16="http://schemas.microsoft.com/office/drawing/2014/main" id="{1A284795-64F0-C0C5-9B4C-3D92531B4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44435"/>
            <a:ext cx="5136995" cy="3743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9339B47-8963-734A-6126-2967B8307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807" y="2244435"/>
            <a:ext cx="5136996" cy="371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69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80B1C6-3E38-29BC-E0EC-74341029C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/>
              <a:t>…but Area Charts </a:t>
            </a:r>
            <a:r>
              <a:rPr lang="de-DE" sz="4000" dirty="0" err="1"/>
              <a:t>are</a:t>
            </a:r>
            <a:r>
              <a:rPr lang="de-DE" sz="4000" dirty="0"/>
              <a:t> </a:t>
            </a:r>
            <a:r>
              <a:rPr lang="de-DE" sz="4000" dirty="0" err="1"/>
              <a:t>less</a:t>
            </a:r>
            <a:r>
              <a:rPr lang="de-DE" sz="4000" dirty="0"/>
              <a:t> </a:t>
            </a:r>
            <a:r>
              <a:rPr lang="de-DE" sz="4000" dirty="0" err="1"/>
              <a:t>common</a:t>
            </a:r>
            <a:r>
              <a:rPr lang="de-DE" sz="4000" dirty="0"/>
              <a:t>.</a:t>
            </a:r>
          </a:p>
        </p:txBody>
      </p:sp>
      <p:pic>
        <p:nvPicPr>
          <p:cNvPr id="4" name="Grafik 3" descr="Ein Bild, das Text, Diagramm, Screenshot, Karte enthält.&#10;&#10;Automatisch generierte Beschreibung">
            <a:extLst>
              <a:ext uri="{FF2B5EF4-FFF2-40B4-BE49-F238E27FC236}">
                <a16:creationId xmlns:a16="http://schemas.microsoft.com/office/drawing/2014/main" id="{5C4D5532-A0A0-0653-896D-63476A8B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673" y="1690688"/>
            <a:ext cx="6414654" cy="458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484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Macintosh PowerPoint</Application>
  <PresentationFormat>Breitbild</PresentationFormat>
  <Paragraphs>44</Paragraphs>
  <Slides>10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Pangolin</vt:lpstr>
      <vt:lpstr>Office</vt:lpstr>
      <vt:lpstr>Comics for Explaining Data Visualizations</vt:lpstr>
      <vt:lpstr>Why Comics?</vt:lpstr>
      <vt:lpstr>„Comic Construction Kit“</vt:lpstr>
      <vt:lpstr>Panels</vt:lpstr>
      <vt:lpstr>Characters</vt:lpstr>
      <vt:lpstr>Combining</vt:lpstr>
      <vt:lpstr>Goal of the Workshop</vt:lpstr>
      <vt:lpstr>You know Line Charts…</vt:lpstr>
      <vt:lpstr>…but Area Charts are less common.</vt:lpstr>
      <vt:lpstr>Line- vs. Area Chart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Comics zum Erklären von Diagrammen</dc:title>
  <dc:creator>Boucher Magdalena</dc:creator>
  <cp:lastModifiedBy>Boucher Magdalena</cp:lastModifiedBy>
  <cp:revision>6</cp:revision>
  <dcterms:created xsi:type="dcterms:W3CDTF">2023-12-05T11:26:05Z</dcterms:created>
  <dcterms:modified xsi:type="dcterms:W3CDTF">2024-04-25T11:16:20Z</dcterms:modified>
</cp:coreProperties>
</file>