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4" r:id="rId2"/>
    <p:sldId id="268" r:id="rId3"/>
    <p:sldId id="269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23" autoAdjust="0"/>
    <p:restoredTop sz="77374" autoAdjust="0"/>
  </p:normalViewPr>
  <p:slideViewPr>
    <p:cSldViewPr snapToGrid="0">
      <p:cViewPr varScale="1">
        <p:scale>
          <a:sx n="95" d="100"/>
          <a:sy n="95" d="100"/>
        </p:scale>
        <p:origin x="8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BC3967-493B-488A-B285-74D7AD920E8E}" type="datetimeFigureOut">
              <a:rPr lang="de-AT" smtClean="0"/>
              <a:t>25.04.24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63865-8BC1-47F1-B389-F370AF4E1BE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20130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663865-8BC1-47F1-B389-F370AF4E1BE4}" type="slidenum">
              <a:rPr lang="de-AT" smtClean="0"/>
              <a:t>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91185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663865-8BC1-47F1-B389-F370AF4E1BE4}" type="slidenum">
              <a:rPr lang="de-AT" smtClean="0"/>
              <a:t>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86813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663865-8BC1-47F1-B389-F370AF4E1BE4}" type="slidenum">
              <a:rPr lang="de-AT" smtClean="0"/>
              <a:t>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75478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1D8D97-DC79-131A-11D6-669437217E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212912A9-2D50-74F7-C7D0-7205030B55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E6B801-CBCC-6B24-A3DF-7FE3A5A2C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D2A2D-B5BB-4041-B65D-DB1D8ECEF2C4}" type="datetimeFigureOut">
              <a:rPr lang="de-AT" smtClean="0"/>
              <a:t>25.04.24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2FFEC60-3FF4-ABB2-8ECA-1D64D6BED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3E60225-1D66-53CB-823C-780FE6189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C9B6-5535-4A15-B829-C556CFC099F3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89775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2988D0-EA85-87C0-DE0B-072E73B37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F0F294E-E881-0AAB-5139-0A6B2543D3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ABD55FB-B572-8E47-1A70-0FF11A7F0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D2A2D-B5BB-4041-B65D-DB1D8ECEF2C4}" type="datetimeFigureOut">
              <a:rPr lang="de-AT" smtClean="0"/>
              <a:t>25.04.24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B0FA5FA-CF48-E0ED-D0BD-5C92D213F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62F17C5-F0DC-1012-FEEE-7FDDBB7EB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C9B6-5535-4A15-B829-C556CFC099F3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10316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C1BC08E-B5AD-04DD-D364-0BE3D15146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9786039-28F4-0D56-03CB-2AA69B2C4D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A6D1616-E152-E7BD-4626-8473B527C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D2A2D-B5BB-4041-B65D-DB1D8ECEF2C4}" type="datetimeFigureOut">
              <a:rPr lang="de-AT" smtClean="0"/>
              <a:t>25.04.24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26FAC2A-A27A-6595-5261-EB0A26D1C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7E02F19-EF41-27BC-CEA7-2D4071C6F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C9B6-5535-4A15-B829-C556CFC099F3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80537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E50B34-E453-D957-2800-E96F021CC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4AE9D78-DEF3-0B2C-63DF-B2937EF127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C52949D-3660-81B8-7F93-9F9574FAA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D2A2D-B5BB-4041-B65D-DB1D8ECEF2C4}" type="datetimeFigureOut">
              <a:rPr lang="de-AT" smtClean="0"/>
              <a:t>25.04.24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513BCA7-E8C4-F186-26FE-46D4D18B9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C279B83-6918-07EB-6CA0-00B064A0A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C9B6-5535-4A15-B829-C556CFC099F3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19129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CB830E-8CE2-35C6-9B8A-2A769BC4E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B249DBE-6087-8A9E-0DED-1E8A753C34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37E3685-6976-F738-66A2-6677FB1A9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D2A2D-B5BB-4041-B65D-DB1D8ECEF2C4}" type="datetimeFigureOut">
              <a:rPr lang="de-AT" smtClean="0"/>
              <a:t>25.04.24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AFB7BAA-D923-C05E-38B1-CFB3DA761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93ED69-3ADA-E0B3-F083-EFA059BA8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C9B6-5535-4A15-B829-C556CFC099F3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17744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2BC753-B981-910D-6A36-0973EEA63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D6325E8-A758-DD52-1FE6-277D87B08A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693FE5D-C6ED-1DC1-074D-BD5DF997F1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B3EFD67-C83A-913B-4FD0-2C3C96E0A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D2A2D-B5BB-4041-B65D-DB1D8ECEF2C4}" type="datetimeFigureOut">
              <a:rPr lang="de-AT" smtClean="0"/>
              <a:t>25.04.24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CC679CC-CF58-9D92-7005-6E9CA6BBE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C1A899B-BB3E-80ED-1FAB-02A0D188F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C9B6-5535-4A15-B829-C556CFC099F3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06948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9DFD55-6394-B14E-49D9-2FCD3BA2D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4AB3578-9221-40D5-C55D-AE117268FA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A0E6AD2-280B-7D40-A6FB-F9B894DCEB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909B40C-8EB0-6665-F854-75B4B97177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08823F8-501C-1FB6-48AC-A1491D3798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CDD7CE69-40B2-9F1F-E2D0-DF7B671F0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D2A2D-B5BB-4041-B65D-DB1D8ECEF2C4}" type="datetimeFigureOut">
              <a:rPr lang="de-AT" smtClean="0"/>
              <a:t>25.04.24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E1E2E20D-13E4-188A-E788-F9A0CBD9F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6CB0093-7E54-02DE-148F-3BBCCF632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C9B6-5535-4A15-B829-C556CFC099F3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52297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1310FA-D9D7-5D84-AEA7-2CCD43856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24E6CA3-CA63-1168-98BC-52860F926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D2A2D-B5BB-4041-B65D-DB1D8ECEF2C4}" type="datetimeFigureOut">
              <a:rPr lang="de-AT" smtClean="0"/>
              <a:t>25.04.24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1615750-58EA-C74A-A24D-641E4BCB8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E32CAAC-691A-6449-856E-7FE049A56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C9B6-5535-4A15-B829-C556CFC099F3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26418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A525512-7B5E-9955-A29A-4788C1E70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D2A2D-B5BB-4041-B65D-DB1D8ECEF2C4}" type="datetimeFigureOut">
              <a:rPr lang="de-AT" smtClean="0"/>
              <a:t>25.04.24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DA7650B-581F-68BA-0D9D-D2CA315C4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7129A07-842A-53F0-90AA-FA23C2CE1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C9B6-5535-4A15-B829-C556CFC099F3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64218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EC2A5-2C91-AAA9-E995-06DF648FB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7B749FC-3D2D-18FA-59A8-D41B035F02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39FA974-3D51-1112-9BC5-4A2A364449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C6B47BF-9B8C-FCDE-ECF2-4B993AC0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D2A2D-B5BB-4041-B65D-DB1D8ECEF2C4}" type="datetimeFigureOut">
              <a:rPr lang="de-AT" smtClean="0"/>
              <a:t>25.04.24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656F9D5-DBB3-17F2-6DFB-447071441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98844FD-4D55-0F4D-1CC8-67867757A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C9B6-5535-4A15-B829-C556CFC099F3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39916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A9BF70-82C8-6CF1-A60B-062F73552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0B274E6-8DD2-DE58-CB83-E19EA7235C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1469489-A1EC-998B-6F16-FF12D0B14E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5C7CEA0-E988-C683-1EBD-B26AB8154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D2A2D-B5BB-4041-B65D-DB1D8ECEF2C4}" type="datetimeFigureOut">
              <a:rPr lang="de-AT" smtClean="0"/>
              <a:t>25.04.24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74A6456-B850-C513-5411-420200943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85E9A29-22AB-6CB5-83A9-A4B964B67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C9B6-5535-4A15-B829-C556CFC099F3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15107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EE720FC-89BC-3873-3688-0068A8F99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F9D8E1D-72BC-6B48-5193-E9A15A503B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D342074-FD49-D76F-FA73-51383B8502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D2A2D-B5BB-4041-B65D-DB1D8ECEF2C4}" type="datetimeFigureOut">
              <a:rPr lang="de-AT" smtClean="0"/>
              <a:t>25.04.24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C63EFA4-D1B3-EE8F-2178-0F4D844BDF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2A0700-37AD-3369-5F6B-7B6A4EC03F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9C9B6-5535-4A15-B829-C556CFC099F3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2892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656780-91AE-BA84-630D-814FAE965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399" y="268151"/>
            <a:ext cx="10371667" cy="650875"/>
          </a:xfrm>
        </p:spPr>
        <p:txBody>
          <a:bodyPr>
            <a:normAutofit/>
          </a:bodyPr>
          <a:lstStyle/>
          <a:p>
            <a:r>
              <a:rPr lang="de-DE" sz="2800" dirty="0" err="1"/>
              <a:t>Cheatsheet</a:t>
            </a:r>
            <a:r>
              <a:rPr lang="de-DE" sz="2800" dirty="0"/>
              <a:t>: Line Chart</a:t>
            </a:r>
            <a:endParaRPr lang="de-AT" sz="28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908E59A-9E08-CA04-4FBE-2C1BE9CA5B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972" y="4884577"/>
            <a:ext cx="11056056" cy="14991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1600" dirty="0" err="1"/>
              <a:t>If</a:t>
            </a:r>
            <a:r>
              <a:rPr lang="de-DE" sz="1600" dirty="0"/>
              <a:t> </a:t>
            </a:r>
            <a:r>
              <a:rPr lang="de-DE" sz="1600" dirty="0" err="1"/>
              <a:t>you</a:t>
            </a:r>
            <a:r>
              <a:rPr lang="de-DE" sz="1600" dirty="0"/>
              <a:t> </a:t>
            </a:r>
            <a:r>
              <a:rPr lang="de-DE" sz="1600" dirty="0" err="1"/>
              <a:t>enter</a:t>
            </a:r>
            <a:r>
              <a:rPr lang="de-DE" sz="1600" dirty="0"/>
              <a:t> </a:t>
            </a:r>
            <a:r>
              <a:rPr lang="de-DE" sz="1600" dirty="0" err="1"/>
              <a:t>values</a:t>
            </a:r>
            <a:r>
              <a:rPr lang="de-DE" sz="1600" dirty="0"/>
              <a:t> </a:t>
            </a:r>
            <a:r>
              <a:rPr lang="de-DE" sz="1600" dirty="0" err="1"/>
              <a:t>from</a:t>
            </a:r>
            <a:r>
              <a:rPr lang="de-DE" sz="1600" dirty="0"/>
              <a:t> a </a:t>
            </a:r>
            <a:r>
              <a:rPr lang="de-DE" sz="1600" dirty="0" err="1"/>
              <a:t>table</a:t>
            </a:r>
            <a:r>
              <a:rPr lang="de-DE" sz="1600" dirty="0"/>
              <a:t> in a </a:t>
            </a:r>
            <a:r>
              <a:rPr lang="de-DE" sz="1600" dirty="0" err="1"/>
              <a:t>coordinate</a:t>
            </a:r>
            <a:r>
              <a:rPr lang="de-DE" sz="1600" dirty="0"/>
              <a:t> </a:t>
            </a:r>
            <a:r>
              <a:rPr lang="de-DE" sz="1600" dirty="0" err="1"/>
              <a:t>system</a:t>
            </a:r>
            <a:r>
              <a:rPr lang="de-DE" sz="1600" dirty="0"/>
              <a:t> and connect </a:t>
            </a:r>
            <a:r>
              <a:rPr lang="de-DE" sz="1600" dirty="0" err="1"/>
              <a:t>them</a:t>
            </a:r>
            <a:r>
              <a:rPr lang="de-DE" sz="1600" dirty="0"/>
              <a:t>, </a:t>
            </a:r>
            <a:r>
              <a:rPr lang="de-DE" sz="1600" dirty="0" err="1"/>
              <a:t>you</a:t>
            </a:r>
            <a:r>
              <a:rPr lang="de-DE" sz="1600" dirty="0"/>
              <a:t> </a:t>
            </a:r>
            <a:r>
              <a:rPr lang="de-DE" sz="1600" dirty="0" err="1"/>
              <a:t>get</a:t>
            </a:r>
            <a:r>
              <a:rPr lang="de-DE" sz="1600" dirty="0"/>
              <a:t> a </a:t>
            </a:r>
            <a:r>
              <a:rPr lang="de-DE" sz="1600" dirty="0" err="1"/>
              <a:t>line</a:t>
            </a:r>
            <a:r>
              <a:rPr lang="de-DE" sz="1600" dirty="0"/>
              <a:t> graph.</a:t>
            </a:r>
          </a:p>
          <a:p>
            <a:pPr marL="0" indent="0">
              <a:buNone/>
            </a:pPr>
            <a:r>
              <a:rPr lang="de-DE" sz="1600" dirty="0"/>
              <a:t>The x-</a:t>
            </a:r>
            <a:r>
              <a:rPr lang="de-DE" sz="1600" dirty="0" err="1"/>
              <a:t>axis</a:t>
            </a:r>
            <a:r>
              <a:rPr lang="de-DE" sz="1600" dirty="0"/>
              <a:t> </a:t>
            </a:r>
            <a:r>
              <a:rPr lang="de-DE" sz="1600" dirty="0" err="1"/>
              <a:t>usually</a:t>
            </a:r>
            <a:r>
              <a:rPr lang="de-DE" sz="1600" dirty="0"/>
              <a:t> </a:t>
            </a:r>
            <a:r>
              <a:rPr lang="de-DE" sz="1600" dirty="0" err="1"/>
              <a:t>shows</a:t>
            </a:r>
            <a:r>
              <a:rPr lang="de-DE" sz="1600" dirty="0"/>
              <a:t> </a:t>
            </a:r>
            <a:r>
              <a:rPr lang="de-DE" sz="1600" dirty="0" err="1"/>
              <a:t>the</a:t>
            </a:r>
            <a:r>
              <a:rPr lang="de-DE" sz="1600" dirty="0"/>
              <a:t> time, and </a:t>
            </a:r>
            <a:r>
              <a:rPr lang="de-DE" sz="1600" dirty="0" err="1"/>
              <a:t>the</a:t>
            </a:r>
            <a:r>
              <a:rPr lang="de-DE" sz="1600" dirty="0"/>
              <a:t> </a:t>
            </a:r>
            <a:r>
              <a:rPr lang="de-DE" sz="1600" dirty="0" err="1"/>
              <a:t>y-axis</a:t>
            </a:r>
            <a:r>
              <a:rPr lang="de-DE" sz="1600" dirty="0"/>
              <a:t> </a:t>
            </a:r>
            <a:r>
              <a:rPr lang="de-DE" sz="1600" dirty="0" err="1"/>
              <a:t>some</a:t>
            </a:r>
            <a:r>
              <a:rPr lang="de-DE" sz="1600" dirty="0"/>
              <a:t> </a:t>
            </a:r>
            <a:r>
              <a:rPr lang="de-DE" sz="1600" dirty="0" err="1"/>
              <a:t>value</a:t>
            </a:r>
            <a:r>
              <a:rPr lang="de-DE" sz="1600" dirty="0"/>
              <a:t> </a:t>
            </a:r>
            <a:r>
              <a:rPr lang="de-DE" sz="1600" dirty="0" err="1"/>
              <a:t>that</a:t>
            </a:r>
            <a:r>
              <a:rPr lang="de-DE" sz="1600" dirty="0"/>
              <a:t> </a:t>
            </a:r>
            <a:r>
              <a:rPr lang="de-DE" sz="1600" dirty="0" err="1"/>
              <a:t>changes</a:t>
            </a:r>
            <a:r>
              <a:rPr lang="de-DE" sz="1600" dirty="0"/>
              <a:t> </a:t>
            </a:r>
            <a:r>
              <a:rPr lang="de-DE" sz="1600" dirty="0" err="1"/>
              <a:t>over</a:t>
            </a:r>
            <a:r>
              <a:rPr lang="de-DE" sz="1600" dirty="0"/>
              <a:t> time.</a:t>
            </a:r>
          </a:p>
          <a:p>
            <a:pPr marL="0" indent="0">
              <a:buNone/>
            </a:pPr>
            <a:r>
              <a:rPr lang="de-DE" sz="1600" dirty="0"/>
              <a:t>This </a:t>
            </a:r>
            <a:r>
              <a:rPr lang="de-DE" sz="1600" dirty="0" err="1"/>
              <a:t>allows</a:t>
            </a:r>
            <a:r>
              <a:rPr lang="de-DE" sz="1600" dirty="0"/>
              <a:t> </a:t>
            </a:r>
            <a:r>
              <a:rPr lang="de-DE" sz="1600" dirty="0" err="1"/>
              <a:t>you</a:t>
            </a:r>
            <a:r>
              <a:rPr lang="de-DE" sz="1600" dirty="0"/>
              <a:t> </a:t>
            </a:r>
            <a:r>
              <a:rPr lang="de-DE" sz="1600" dirty="0" err="1"/>
              <a:t>to</a:t>
            </a:r>
            <a:r>
              <a:rPr lang="de-DE" sz="1600" dirty="0"/>
              <a:t> </a:t>
            </a:r>
            <a:r>
              <a:rPr lang="de-DE" sz="1600" dirty="0" err="1"/>
              <a:t>recognize</a:t>
            </a:r>
            <a:r>
              <a:rPr lang="de-DE" sz="1600" dirty="0"/>
              <a:t> </a:t>
            </a:r>
            <a:r>
              <a:rPr lang="de-DE" sz="1600" dirty="0" err="1"/>
              <a:t>trends</a:t>
            </a:r>
            <a:r>
              <a:rPr lang="de-DE" sz="1600" dirty="0"/>
              <a:t>, </a:t>
            </a:r>
            <a:r>
              <a:rPr lang="de-DE" sz="1600" dirty="0" err="1"/>
              <a:t>peaks</a:t>
            </a:r>
            <a:r>
              <a:rPr lang="de-DE" sz="1600" dirty="0"/>
              <a:t> and </a:t>
            </a:r>
            <a:r>
              <a:rPr lang="de-DE" sz="1600" dirty="0" err="1"/>
              <a:t>valleys</a:t>
            </a:r>
            <a:r>
              <a:rPr lang="de-DE" sz="1600" dirty="0"/>
              <a:t> and </a:t>
            </a:r>
            <a:r>
              <a:rPr lang="de-DE" sz="1600" dirty="0" err="1"/>
              <a:t>make</a:t>
            </a:r>
            <a:r>
              <a:rPr lang="de-DE" sz="1600" dirty="0"/>
              <a:t> </a:t>
            </a:r>
            <a:r>
              <a:rPr lang="de-DE" sz="1600" dirty="0" err="1"/>
              <a:t>statements</a:t>
            </a:r>
            <a:r>
              <a:rPr lang="de-DE" sz="1600" dirty="0"/>
              <a:t> </a:t>
            </a:r>
            <a:r>
              <a:rPr lang="de-DE" sz="1600" dirty="0" err="1"/>
              <a:t>about</a:t>
            </a:r>
            <a:r>
              <a:rPr lang="de-DE" sz="1600" dirty="0"/>
              <a:t> </a:t>
            </a:r>
            <a:r>
              <a:rPr lang="de-DE" sz="1600" dirty="0" err="1"/>
              <a:t>them</a:t>
            </a:r>
            <a:r>
              <a:rPr lang="de-DE" sz="1600" dirty="0"/>
              <a:t>.</a:t>
            </a:r>
          </a:p>
          <a:p>
            <a:pPr marL="0" indent="0">
              <a:buNone/>
            </a:pPr>
            <a:r>
              <a:rPr lang="de-DE" sz="1600" dirty="0" err="1"/>
              <a:t>You</a:t>
            </a:r>
            <a:r>
              <a:rPr lang="de-DE" sz="1600" dirty="0"/>
              <a:t> </a:t>
            </a:r>
            <a:r>
              <a:rPr lang="de-DE" sz="1600" dirty="0" err="1"/>
              <a:t>can</a:t>
            </a:r>
            <a:r>
              <a:rPr lang="de-DE" sz="1600" dirty="0"/>
              <a:t> also </a:t>
            </a:r>
            <a:r>
              <a:rPr lang="de-DE" sz="1600" dirty="0" err="1"/>
              <a:t>have</a:t>
            </a:r>
            <a:r>
              <a:rPr lang="de-DE" sz="1600" dirty="0"/>
              <a:t> </a:t>
            </a:r>
            <a:r>
              <a:rPr lang="de-DE" sz="1600" dirty="0" err="1"/>
              <a:t>several</a:t>
            </a:r>
            <a:r>
              <a:rPr lang="de-DE" sz="1600" dirty="0"/>
              <a:t> </a:t>
            </a:r>
            <a:r>
              <a:rPr lang="de-DE" sz="1600" dirty="0" err="1"/>
              <a:t>lines</a:t>
            </a:r>
            <a:r>
              <a:rPr lang="de-DE" sz="1600" dirty="0"/>
              <a:t> in a </a:t>
            </a:r>
            <a:r>
              <a:rPr lang="de-DE" sz="1600" dirty="0" err="1"/>
              <a:t>single</a:t>
            </a:r>
            <a:r>
              <a:rPr lang="de-DE" sz="1600" dirty="0"/>
              <a:t> </a:t>
            </a:r>
            <a:r>
              <a:rPr lang="de-DE" sz="1600" dirty="0" err="1"/>
              <a:t>chart</a:t>
            </a:r>
            <a:r>
              <a:rPr lang="de-DE" sz="1600" dirty="0"/>
              <a:t> </a:t>
            </a:r>
            <a:r>
              <a:rPr lang="de-DE" sz="1600" dirty="0" err="1"/>
              <a:t>to</a:t>
            </a:r>
            <a:r>
              <a:rPr lang="de-DE" sz="1600" dirty="0"/>
              <a:t> </a:t>
            </a:r>
            <a:r>
              <a:rPr lang="de-DE" sz="1600" dirty="0" err="1"/>
              <a:t>compare</a:t>
            </a:r>
            <a:r>
              <a:rPr lang="de-DE" sz="1600" dirty="0"/>
              <a:t> </a:t>
            </a:r>
            <a:r>
              <a:rPr lang="de-DE" sz="1600" dirty="0" err="1"/>
              <a:t>values</a:t>
            </a:r>
            <a:r>
              <a:rPr lang="de-DE" sz="1600" dirty="0"/>
              <a:t>!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CB48442-E34C-1927-2104-22D09D71EA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24978" y="1223829"/>
            <a:ext cx="4541270" cy="3280440"/>
          </a:xfrm>
          <a:prstGeom prst="rect">
            <a:avLst/>
          </a:prstGeom>
        </p:spPr>
      </p:pic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F1C35CB4-CBA9-015E-B00B-493685855F53}"/>
              </a:ext>
            </a:extLst>
          </p:cNvPr>
          <p:cNvSpPr txBox="1">
            <a:spLocks/>
          </p:cNvSpPr>
          <p:nvPr/>
        </p:nvSpPr>
        <p:spPr>
          <a:xfrm>
            <a:off x="6695562" y="2075617"/>
            <a:ext cx="1608667" cy="3813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1600" dirty="0" err="1"/>
              <a:t>Rising</a:t>
            </a:r>
            <a:r>
              <a:rPr lang="de-DE" sz="1600" dirty="0"/>
              <a:t> </a:t>
            </a:r>
            <a:r>
              <a:rPr lang="de-DE" sz="1600" dirty="0" err="1"/>
              <a:t>trend</a:t>
            </a:r>
            <a:endParaRPr lang="de-AT" sz="1600" dirty="0"/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26AA1783-060A-6E3A-610C-D12D7ABB6416}"/>
              </a:ext>
            </a:extLst>
          </p:cNvPr>
          <p:cNvSpPr txBox="1">
            <a:spLocks/>
          </p:cNvSpPr>
          <p:nvPr/>
        </p:nvSpPr>
        <p:spPr>
          <a:xfrm>
            <a:off x="10070636" y="2173077"/>
            <a:ext cx="1608667" cy="3813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1600" dirty="0" err="1"/>
              <a:t>Falling</a:t>
            </a:r>
            <a:r>
              <a:rPr lang="de-DE" sz="1600" dirty="0"/>
              <a:t> </a:t>
            </a:r>
            <a:r>
              <a:rPr lang="de-DE" sz="1600" dirty="0" err="1"/>
              <a:t>trend</a:t>
            </a:r>
            <a:endParaRPr lang="de-AT" sz="1600" dirty="0"/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2483342D-E289-E025-95EC-9C0B744B6C94}"/>
              </a:ext>
            </a:extLst>
          </p:cNvPr>
          <p:cNvSpPr txBox="1">
            <a:spLocks/>
          </p:cNvSpPr>
          <p:nvPr/>
        </p:nvSpPr>
        <p:spPr>
          <a:xfrm>
            <a:off x="2878666" y="1262760"/>
            <a:ext cx="1608667" cy="3813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1600" dirty="0" err="1"/>
              <a:t>Highest</a:t>
            </a:r>
            <a:r>
              <a:rPr lang="de-DE" sz="1600" dirty="0"/>
              <a:t> Point</a:t>
            </a:r>
            <a:endParaRPr lang="de-AT" sz="1600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CF62FAE5-4A24-AA09-10A5-BF4B1B508D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5754" y="1261648"/>
            <a:ext cx="4541269" cy="3280306"/>
          </a:xfrm>
          <a:prstGeom prst="rect">
            <a:avLst/>
          </a:prstGeom>
        </p:spPr>
      </p:pic>
      <p:sp>
        <p:nvSpPr>
          <p:cNvPr id="14" name="Inhaltsplatzhalter 2">
            <a:extLst>
              <a:ext uri="{FF2B5EF4-FFF2-40B4-BE49-F238E27FC236}">
                <a16:creationId xmlns:a16="http://schemas.microsoft.com/office/drawing/2014/main" id="{1B9482E6-AD5B-7E66-4BB3-9ABA31D2727D}"/>
              </a:ext>
            </a:extLst>
          </p:cNvPr>
          <p:cNvSpPr txBox="1">
            <a:spLocks/>
          </p:cNvSpPr>
          <p:nvPr/>
        </p:nvSpPr>
        <p:spPr>
          <a:xfrm>
            <a:off x="3683000" y="3360635"/>
            <a:ext cx="1608667" cy="3813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1600" dirty="0" err="1"/>
              <a:t>Lowest</a:t>
            </a:r>
            <a:r>
              <a:rPr lang="de-DE" sz="1600" dirty="0"/>
              <a:t> Point</a:t>
            </a:r>
            <a:endParaRPr lang="de-AT" sz="1600" dirty="0"/>
          </a:p>
        </p:txBody>
      </p:sp>
      <p:sp>
        <p:nvSpPr>
          <p:cNvPr id="15" name="Inhaltsplatzhalter 2">
            <a:extLst>
              <a:ext uri="{FF2B5EF4-FFF2-40B4-BE49-F238E27FC236}">
                <a16:creationId xmlns:a16="http://schemas.microsoft.com/office/drawing/2014/main" id="{3BCA1E86-A813-5040-A762-628D94982D82}"/>
              </a:ext>
            </a:extLst>
          </p:cNvPr>
          <p:cNvSpPr txBox="1">
            <a:spLocks/>
          </p:cNvSpPr>
          <p:nvPr/>
        </p:nvSpPr>
        <p:spPr>
          <a:xfrm>
            <a:off x="4143022" y="2173077"/>
            <a:ext cx="1852003" cy="3813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1600" dirty="0"/>
              <a:t>Strong </a:t>
            </a:r>
            <a:r>
              <a:rPr lang="de-DE" sz="1600" dirty="0" err="1"/>
              <a:t>fluctuation</a:t>
            </a:r>
            <a:endParaRPr lang="de-AT" sz="1600" dirty="0"/>
          </a:p>
        </p:txBody>
      </p:sp>
    </p:spTree>
    <p:extLst>
      <p:ext uri="{BB962C8B-B14F-4D97-AF65-F5344CB8AC3E}">
        <p14:creationId xmlns:p14="http://schemas.microsoft.com/office/powerpoint/2010/main" val="1478942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656780-91AE-BA84-630D-814FAE965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399" y="268151"/>
            <a:ext cx="10371667" cy="650875"/>
          </a:xfrm>
        </p:spPr>
        <p:txBody>
          <a:bodyPr>
            <a:normAutofit/>
          </a:bodyPr>
          <a:lstStyle/>
          <a:p>
            <a:r>
              <a:rPr lang="de-DE" sz="2800" dirty="0" err="1"/>
              <a:t>Cheatsheet</a:t>
            </a:r>
            <a:r>
              <a:rPr lang="de-DE" sz="2800" dirty="0"/>
              <a:t>: Area Chart</a:t>
            </a:r>
            <a:endParaRPr lang="de-AT" sz="28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908E59A-9E08-CA04-4FBE-2C1BE9CA5B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972" y="4926709"/>
            <a:ext cx="10811228" cy="14570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1600" dirty="0"/>
              <a:t>In an </a:t>
            </a:r>
            <a:r>
              <a:rPr lang="de-DE" sz="1600" dirty="0" err="1"/>
              <a:t>area</a:t>
            </a:r>
            <a:r>
              <a:rPr lang="de-DE" sz="1600" dirty="0"/>
              <a:t> </a:t>
            </a:r>
            <a:r>
              <a:rPr lang="de-DE" sz="1600" dirty="0" err="1"/>
              <a:t>chart</a:t>
            </a:r>
            <a:r>
              <a:rPr lang="de-DE" sz="1600" dirty="0"/>
              <a:t>, </a:t>
            </a:r>
            <a:r>
              <a:rPr lang="de-DE" sz="1600" dirty="0" err="1"/>
              <a:t>the</a:t>
            </a:r>
            <a:r>
              <a:rPr lang="de-DE" sz="1600" dirty="0"/>
              <a:t> </a:t>
            </a:r>
            <a:r>
              <a:rPr lang="de-DE" sz="1600" dirty="0" err="1"/>
              <a:t>values</a:t>
            </a:r>
            <a:r>
              <a:rPr lang="de-DE" sz="1600" dirty="0"/>
              <a:t> </a:t>
            </a:r>
            <a:r>
              <a:rPr lang="de-DE" sz="1600" dirty="0" err="1"/>
              <a:t>are</a:t>
            </a:r>
            <a:r>
              <a:rPr lang="de-DE" sz="1600" dirty="0"/>
              <a:t> </a:t>
            </a:r>
            <a:r>
              <a:rPr lang="de-DE" sz="1600" b="1" dirty="0" err="1"/>
              <a:t>stacked</a:t>
            </a:r>
            <a:r>
              <a:rPr lang="de-DE" sz="1600" dirty="0"/>
              <a:t> on top </a:t>
            </a:r>
            <a:r>
              <a:rPr lang="de-DE" sz="1600" dirty="0" err="1"/>
              <a:t>of</a:t>
            </a:r>
            <a:r>
              <a:rPr lang="de-DE" sz="1600" dirty="0"/>
              <a:t> </a:t>
            </a:r>
            <a:r>
              <a:rPr lang="de-DE" sz="1600" dirty="0" err="1"/>
              <a:t>each</a:t>
            </a:r>
            <a:r>
              <a:rPr lang="de-DE" sz="1600" dirty="0"/>
              <a:t> </a:t>
            </a:r>
            <a:r>
              <a:rPr lang="de-DE" sz="1600" dirty="0" err="1"/>
              <a:t>other</a:t>
            </a:r>
            <a:r>
              <a:rPr lang="de-DE" sz="1600" dirty="0"/>
              <a:t> - </a:t>
            </a:r>
            <a:r>
              <a:rPr lang="de-DE" sz="1600" dirty="0" err="1"/>
              <a:t>this</a:t>
            </a:r>
            <a:r>
              <a:rPr lang="de-DE" sz="1600" dirty="0"/>
              <a:t> </a:t>
            </a:r>
            <a:r>
              <a:rPr lang="de-DE" sz="1600" dirty="0" err="1"/>
              <a:t>makes</a:t>
            </a:r>
            <a:r>
              <a:rPr lang="de-DE" sz="1600" dirty="0"/>
              <a:t> </a:t>
            </a:r>
            <a:r>
              <a:rPr lang="de-DE" sz="1600" dirty="0" err="1"/>
              <a:t>it</a:t>
            </a:r>
            <a:r>
              <a:rPr lang="de-DE" sz="1600" dirty="0"/>
              <a:t> </a:t>
            </a:r>
            <a:r>
              <a:rPr lang="de-DE" sz="1600" dirty="0" err="1"/>
              <a:t>easier</a:t>
            </a:r>
            <a:r>
              <a:rPr lang="de-DE" sz="1600" dirty="0"/>
              <a:t> </a:t>
            </a:r>
            <a:r>
              <a:rPr lang="de-DE" sz="1600" dirty="0" err="1"/>
              <a:t>to</a:t>
            </a:r>
            <a:r>
              <a:rPr lang="de-DE" sz="1600" dirty="0"/>
              <a:t> </a:t>
            </a:r>
            <a:r>
              <a:rPr lang="de-DE" sz="1600" dirty="0" err="1"/>
              <a:t>see</a:t>
            </a:r>
            <a:r>
              <a:rPr lang="de-DE" sz="1600" dirty="0"/>
              <a:t> total </a:t>
            </a:r>
            <a:r>
              <a:rPr lang="de-DE" sz="1600" dirty="0" err="1"/>
              <a:t>quantities</a:t>
            </a:r>
            <a:r>
              <a:rPr lang="de-DE" sz="1600" dirty="0"/>
              <a:t> and </a:t>
            </a:r>
            <a:r>
              <a:rPr lang="de-DE" sz="1600" dirty="0" err="1"/>
              <a:t>how</a:t>
            </a:r>
            <a:r>
              <a:rPr lang="de-DE" sz="1600" dirty="0"/>
              <a:t> different </a:t>
            </a:r>
            <a:r>
              <a:rPr lang="de-DE" sz="1600" dirty="0" err="1"/>
              <a:t>parts</a:t>
            </a:r>
            <a:r>
              <a:rPr lang="de-DE" sz="1600" dirty="0"/>
              <a:t> </a:t>
            </a:r>
            <a:r>
              <a:rPr lang="de-DE" sz="1600" dirty="0" err="1"/>
              <a:t>relate</a:t>
            </a:r>
            <a:r>
              <a:rPr lang="de-DE" sz="1600" dirty="0"/>
              <a:t> </a:t>
            </a:r>
            <a:r>
              <a:rPr lang="de-DE" sz="1600" dirty="0" err="1"/>
              <a:t>to</a:t>
            </a:r>
            <a:r>
              <a:rPr lang="de-DE" sz="1600" dirty="0"/>
              <a:t> </a:t>
            </a:r>
            <a:r>
              <a:rPr lang="de-DE" sz="1600" dirty="0" err="1"/>
              <a:t>each</a:t>
            </a:r>
            <a:r>
              <a:rPr lang="de-DE" sz="1600" dirty="0"/>
              <a:t> </a:t>
            </a:r>
            <a:r>
              <a:rPr lang="de-DE" sz="1600" dirty="0" err="1"/>
              <a:t>other</a:t>
            </a:r>
            <a:r>
              <a:rPr lang="de-DE" sz="1600" dirty="0"/>
              <a:t> and </a:t>
            </a:r>
            <a:r>
              <a:rPr lang="de-DE" sz="1600" dirty="0" err="1"/>
              <a:t>to</a:t>
            </a:r>
            <a:r>
              <a:rPr lang="de-DE" sz="1600" dirty="0"/>
              <a:t> </a:t>
            </a:r>
            <a:r>
              <a:rPr lang="de-DE" sz="1600" dirty="0" err="1"/>
              <a:t>the</a:t>
            </a:r>
            <a:r>
              <a:rPr lang="de-DE" sz="1600" dirty="0"/>
              <a:t> </a:t>
            </a:r>
            <a:r>
              <a:rPr lang="de-DE" sz="1600" dirty="0" err="1"/>
              <a:t>whole</a:t>
            </a:r>
            <a:r>
              <a:rPr lang="de-DE" sz="1600" dirty="0"/>
              <a:t> (e.g. total </a:t>
            </a:r>
            <a:r>
              <a:rPr lang="de-DE" sz="1600" dirty="0" err="1"/>
              <a:t>sales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a </a:t>
            </a:r>
            <a:r>
              <a:rPr lang="de-DE" sz="1600" dirty="0" err="1"/>
              <a:t>company</a:t>
            </a:r>
            <a:r>
              <a:rPr lang="de-DE" sz="1600" dirty="0"/>
              <a:t>, </a:t>
            </a:r>
            <a:r>
              <a:rPr lang="de-DE" sz="1600" dirty="0" err="1"/>
              <a:t>divided</a:t>
            </a:r>
            <a:r>
              <a:rPr lang="de-DE" sz="1600" dirty="0"/>
              <a:t> </a:t>
            </a:r>
            <a:r>
              <a:rPr lang="de-DE" sz="1600" dirty="0" err="1"/>
              <a:t>into</a:t>
            </a:r>
            <a:r>
              <a:rPr lang="de-DE" sz="1600" dirty="0"/>
              <a:t> </a:t>
            </a:r>
            <a:r>
              <a:rPr lang="de-DE" sz="1600" dirty="0" err="1"/>
              <a:t>product</a:t>
            </a:r>
            <a:r>
              <a:rPr lang="de-DE" sz="1600" dirty="0"/>
              <a:t> A, B and C).</a:t>
            </a:r>
          </a:p>
          <a:p>
            <a:pPr marL="0" indent="0">
              <a:buNone/>
            </a:pPr>
            <a:r>
              <a:rPr lang="de-DE" sz="1600" dirty="0" err="1"/>
              <a:t>Caution</a:t>
            </a:r>
            <a:r>
              <a:rPr lang="de-DE" sz="1600" dirty="0"/>
              <a:t>: </a:t>
            </a:r>
            <a:r>
              <a:rPr lang="de-DE" sz="1600" dirty="0" err="1"/>
              <a:t>It</a:t>
            </a:r>
            <a:r>
              <a:rPr lang="de-DE" sz="1600" dirty="0"/>
              <a:t> </a:t>
            </a:r>
            <a:r>
              <a:rPr lang="de-DE" sz="1600" dirty="0" err="1"/>
              <a:t>is</a:t>
            </a:r>
            <a:r>
              <a:rPr lang="de-DE" sz="1600" dirty="0"/>
              <a:t> </a:t>
            </a:r>
            <a:r>
              <a:rPr lang="de-DE" sz="1600" dirty="0" err="1"/>
              <a:t>therefore</a:t>
            </a:r>
            <a:r>
              <a:rPr lang="de-DE" sz="1600" dirty="0"/>
              <a:t> not so easy </a:t>
            </a:r>
            <a:r>
              <a:rPr lang="de-DE" sz="1600" dirty="0" err="1"/>
              <a:t>to</a:t>
            </a:r>
            <a:r>
              <a:rPr lang="de-DE" sz="1600" dirty="0"/>
              <a:t> </a:t>
            </a:r>
            <a:r>
              <a:rPr lang="de-DE" sz="1600" dirty="0" err="1"/>
              <a:t>read</a:t>
            </a:r>
            <a:r>
              <a:rPr lang="de-DE" sz="1600" dirty="0"/>
              <a:t> off </a:t>
            </a:r>
            <a:r>
              <a:rPr lang="de-DE" sz="1600" dirty="0" err="1"/>
              <a:t>the</a:t>
            </a:r>
            <a:r>
              <a:rPr lang="de-DE" sz="1600" dirty="0"/>
              <a:t> </a:t>
            </a:r>
            <a:r>
              <a:rPr lang="de-DE" sz="1600" dirty="0" err="1"/>
              <a:t>values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</a:t>
            </a:r>
            <a:r>
              <a:rPr lang="de-DE" sz="1600" dirty="0" err="1"/>
              <a:t>the</a:t>
            </a:r>
            <a:r>
              <a:rPr lang="de-DE" sz="1600" dirty="0"/>
              <a:t> individual </a:t>
            </a:r>
            <a:r>
              <a:rPr lang="de-DE" sz="1600" dirty="0" err="1"/>
              <a:t>categories</a:t>
            </a:r>
            <a:r>
              <a:rPr lang="de-DE" sz="1600" dirty="0"/>
              <a:t> (e.g. </a:t>
            </a:r>
            <a:r>
              <a:rPr lang="de-DE" sz="1600" dirty="0" err="1"/>
              <a:t>how</a:t>
            </a:r>
            <a:r>
              <a:rPr lang="de-DE" sz="1600" dirty="0"/>
              <a:t> </a:t>
            </a:r>
            <a:r>
              <a:rPr lang="de-DE" sz="1600" dirty="0" err="1"/>
              <a:t>many</a:t>
            </a:r>
            <a:r>
              <a:rPr lang="de-DE" sz="1600" dirty="0"/>
              <a:t> </a:t>
            </a:r>
            <a:r>
              <a:rPr lang="de-DE" sz="1600" dirty="0" err="1"/>
              <a:t>units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</a:t>
            </a:r>
            <a:r>
              <a:rPr lang="de-DE" sz="1600" dirty="0" err="1"/>
              <a:t>product</a:t>
            </a:r>
            <a:r>
              <a:rPr lang="de-DE" sz="1600" dirty="0"/>
              <a:t> C </a:t>
            </a:r>
            <a:r>
              <a:rPr lang="de-DE" sz="1600" dirty="0" err="1"/>
              <a:t>were</a:t>
            </a:r>
            <a:r>
              <a:rPr lang="de-DE" sz="1600" dirty="0"/>
              <a:t> </a:t>
            </a:r>
            <a:r>
              <a:rPr lang="de-DE" sz="1600" dirty="0" err="1"/>
              <a:t>sold</a:t>
            </a:r>
            <a:r>
              <a:rPr lang="de-DE" sz="1600" dirty="0"/>
              <a:t> in June) - </a:t>
            </a:r>
            <a:r>
              <a:rPr lang="de-DE" sz="1600" dirty="0" err="1"/>
              <a:t>this</a:t>
            </a:r>
            <a:r>
              <a:rPr lang="de-DE" sz="1600" dirty="0"/>
              <a:t> </a:t>
            </a:r>
            <a:r>
              <a:rPr lang="de-DE" sz="1600" dirty="0" err="1"/>
              <a:t>works</a:t>
            </a:r>
            <a:r>
              <a:rPr lang="de-DE" sz="1600" dirty="0"/>
              <a:t> </a:t>
            </a:r>
            <a:r>
              <a:rPr lang="de-DE" sz="1600" dirty="0" err="1"/>
              <a:t>better</a:t>
            </a:r>
            <a:r>
              <a:rPr lang="de-DE" sz="1600" dirty="0"/>
              <a:t> in </a:t>
            </a:r>
            <a:r>
              <a:rPr lang="de-DE" sz="1600" dirty="0" err="1"/>
              <a:t>the</a:t>
            </a:r>
            <a:r>
              <a:rPr lang="de-DE" sz="1600" dirty="0"/>
              <a:t> </a:t>
            </a:r>
            <a:r>
              <a:rPr lang="de-DE" sz="1600" dirty="0" err="1"/>
              <a:t>line</a:t>
            </a:r>
            <a:r>
              <a:rPr lang="de-DE" sz="1600" dirty="0"/>
              <a:t> </a:t>
            </a:r>
            <a:r>
              <a:rPr lang="de-DE" sz="1600" dirty="0" err="1"/>
              <a:t>chart</a:t>
            </a:r>
            <a:r>
              <a:rPr lang="de-DE" sz="1600" dirty="0"/>
              <a:t>!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2483342D-E289-E025-95EC-9C0B744B6C94}"/>
              </a:ext>
            </a:extLst>
          </p:cNvPr>
          <p:cNvSpPr txBox="1">
            <a:spLocks/>
          </p:cNvSpPr>
          <p:nvPr/>
        </p:nvSpPr>
        <p:spPr>
          <a:xfrm>
            <a:off x="5335133" y="2250926"/>
            <a:ext cx="1923623" cy="9212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de-DE" sz="1600" dirty="0"/>
              <a:t>In total 138</a:t>
            </a:r>
            <a:r>
              <a:rPr lang="de-AT" sz="1600" dirty="0"/>
              <a:t> </a:t>
            </a:r>
            <a:r>
              <a:rPr lang="de-AT" sz="1600" dirty="0" err="1"/>
              <a:t>pieces</a:t>
            </a:r>
            <a:r>
              <a:rPr lang="de-AT" sz="1600" dirty="0"/>
              <a:t> </a:t>
            </a:r>
            <a:r>
              <a:rPr lang="de-AT" sz="1600" dirty="0" err="1"/>
              <a:t>of</a:t>
            </a:r>
            <a:r>
              <a:rPr lang="de-AT" sz="1600" dirty="0"/>
              <a:t> A, B and C in </a:t>
            </a:r>
            <a:r>
              <a:rPr lang="de-AT" sz="1600" dirty="0" err="1"/>
              <a:t>january</a:t>
            </a:r>
            <a:endParaRPr lang="de-DE" sz="16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33E6FA8-E9F7-10DA-9E6C-518D12B5F2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7972" y="1259401"/>
            <a:ext cx="4547305" cy="3284800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0B5E0A18-73FD-9756-315B-6AD5E7114C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85566" y="1931291"/>
            <a:ext cx="3493634" cy="2523669"/>
          </a:xfrm>
          <a:prstGeom prst="rect">
            <a:avLst/>
          </a:prstGeom>
        </p:spPr>
      </p:pic>
      <p:graphicFrame>
        <p:nvGraphicFramePr>
          <p:cNvPr id="35" name="Tabelle 34">
            <a:extLst>
              <a:ext uri="{FF2B5EF4-FFF2-40B4-BE49-F238E27FC236}">
                <a16:creationId xmlns:a16="http://schemas.microsoft.com/office/drawing/2014/main" id="{32DFC584-F547-F4D0-816D-45199683CA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695645"/>
              </p:ext>
            </p:extLst>
          </p:nvPr>
        </p:nvGraphicFramePr>
        <p:xfrm>
          <a:off x="7076017" y="317134"/>
          <a:ext cx="4709584" cy="7924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77396">
                  <a:extLst>
                    <a:ext uri="{9D8B030D-6E8A-4147-A177-3AD203B41FA5}">
                      <a16:colId xmlns:a16="http://schemas.microsoft.com/office/drawing/2014/main" val="1146432785"/>
                    </a:ext>
                  </a:extLst>
                </a:gridCol>
                <a:gridCol w="1177396">
                  <a:extLst>
                    <a:ext uri="{9D8B030D-6E8A-4147-A177-3AD203B41FA5}">
                      <a16:colId xmlns:a16="http://schemas.microsoft.com/office/drawing/2014/main" val="1583321215"/>
                    </a:ext>
                  </a:extLst>
                </a:gridCol>
                <a:gridCol w="1177396">
                  <a:extLst>
                    <a:ext uri="{9D8B030D-6E8A-4147-A177-3AD203B41FA5}">
                      <a16:colId xmlns:a16="http://schemas.microsoft.com/office/drawing/2014/main" val="1227816409"/>
                    </a:ext>
                  </a:extLst>
                </a:gridCol>
                <a:gridCol w="1177396">
                  <a:extLst>
                    <a:ext uri="{9D8B030D-6E8A-4147-A177-3AD203B41FA5}">
                      <a16:colId xmlns:a16="http://schemas.microsoft.com/office/drawing/2014/main" val="2883159145"/>
                    </a:ext>
                  </a:extLst>
                </a:gridCol>
              </a:tblGrid>
              <a:tr h="260915">
                <a:tc>
                  <a:txBody>
                    <a:bodyPr/>
                    <a:lstStyle/>
                    <a:p>
                      <a:pPr algn="l" fontAlgn="ctr"/>
                      <a:r>
                        <a:rPr lang="de-AT" sz="1100" u="none" strike="noStrike">
                          <a:effectLst/>
                        </a:rPr>
                        <a:t>Month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Product A Sales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Product B Sales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Product C Sales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62448002"/>
                  </a:ext>
                </a:extLst>
              </a:tr>
              <a:tr h="144964">
                <a:tc>
                  <a:txBody>
                    <a:bodyPr/>
                    <a:lstStyle/>
                    <a:p>
                      <a:pPr algn="l" fontAlgn="ctr"/>
                      <a:r>
                        <a:rPr lang="de-AT" sz="1100" u="none" strike="noStrike">
                          <a:effectLst/>
                        </a:rPr>
                        <a:t>January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AT" sz="1100" u="none" strike="noStrike">
                          <a:effectLst/>
                        </a:rPr>
                        <a:t>61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AT" sz="1100" u="none" strike="noStrike">
                          <a:effectLst/>
                        </a:rPr>
                        <a:t>37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AT" sz="1100" u="none" strike="noStrike">
                          <a:effectLst/>
                        </a:rPr>
                        <a:t>40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0707115"/>
                  </a:ext>
                </a:extLst>
              </a:tr>
              <a:tr h="144964">
                <a:tc>
                  <a:txBody>
                    <a:bodyPr/>
                    <a:lstStyle/>
                    <a:p>
                      <a:pPr algn="l" fontAlgn="ctr"/>
                      <a:r>
                        <a:rPr lang="de-AT" sz="1100" u="none" strike="noStrike">
                          <a:effectLst/>
                        </a:rPr>
                        <a:t>February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AT" sz="1100" u="none" strike="noStrike">
                          <a:effectLst/>
                        </a:rPr>
                        <a:t>53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AT" sz="1100" u="none" strike="noStrike">
                          <a:effectLst/>
                        </a:rPr>
                        <a:t>40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AT" sz="1100" u="none" strike="noStrike">
                          <a:effectLst/>
                        </a:rPr>
                        <a:t>34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41621304"/>
                  </a:ext>
                </a:extLst>
              </a:tr>
              <a:tr h="144964">
                <a:tc>
                  <a:txBody>
                    <a:bodyPr/>
                    <a:lstStyle/>
                    <a:p>
                      <a:pPr algn="l" fontAlgn="ctr"/>
                      <a:r>
                        <a:rPr lang="de-AT" sz="1100" u="none" strike="noStrike">
                          <a:effectLst/>
                        </a:rPr>
                        <a:t>March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AT" sz="1100" u="none" strike="noStrike">
                          <a:effectLst/>
                        </a:rPr>
                        <a:t>56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AT" sz="1100" u="none" strike="noStrike">
                          <a:effectLst/>
                        </a:rPr>
                        <a:t>20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AT" sz="1100" u="none" strike="noStrike" dirty="0">
                          <a:effectLst/>
                        </a:rPr>
                        <a:t>55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19735792"/>
                  </a:ext>
                </a:extLst>
              </a:tr>
            </a:tbl>
          </a:graphicData>
        </a:graphic>
      </p:graphicFrame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B8C2E6A9-0A3F-931F-DFF5-74AFC6A7D8F2}"/>
              </a:ext>
            </a:extLst>
          </p:cNvPr>
          <p:cNvCxnSpPr>
            <a:cxnSpLocks/>
          </p:cNvCxnSpPr>
          <p:nvPr/>
        </p:nvCxnSpPr>
        <p:spPr>
          <a:xfrm flipH="1">
            <a:off x="8105422" y="616518"/>
            <a:ext cx="1097492" cy="26637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Gerade Verbindung mit Pfeil 36">
            <a:extLst>
              <a:ext uri="{FF2B5EF4-FFF2-40B4-BE49-F238E27FC236}">
                <a16:creationId xmlns:a16="http://schemas.microsoft.com/office/drawing/2014/main" id="{A640EACE-6EA6-95F8-B10D-734EBBCCB588}"/>
              </a:ext>
            </a:extLst>
          </p:cNvPr>
          <p:cNvCxnSpPr>
            <a:cxnSpLocks/>
          </p:cNvCxnSpPr>
          <p:nvPr/>
        </p:nvCxnSpPr>
        <p:spPr>
          <a:xfrm flipH="1">
            <a:off x="8105422" y="664710"/>
            <a:ext cx="2194984" cy="29130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C9D57D6E-579B-970E-1EEA-00FEA2BFFCA8}"/>
              </a:ext>
            </a:extLst>
          </p:cNvPr>
          <p:cNvCxnSpPr>
            <a:cxnSpLocks/>
          </p:cNvCxnSpPr>
          <p:nvPr/>
        </p:nvCxnSpPr>
        <p:spPr>
          <a:xfrm flipH="1">
            <a:off x="8142729" y="664710"/>
            <a:ext cx="3332956" cy="29130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AB65D02B-E4B5-C184-9732-5DFFB4537EC0}"/>
              </a:ext>
            </a:extLst>
          </p:cNvPr>
          <p:cNvCxnSpPr>
            <a:cxnSpLocks/>
            <a:endCxn id="12" idx="0"/>
          </p:cNvCxnSpPr>
          <p:nvPr/>
        </p:nvCxnSpPr>
        <p:spPr>
          <a:xfrm flipH="1">
            <a:off x="6296945" y="641337"/>
            <a:ext cx="752222" cy="16095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Gerade Verbindung mit Pfeil 44">
            <a:extLst>
              <a:ext uri="{FF2B5EF4-FFF2-40B4-BE49-F238E27FC236}">
                <a16:creationId xmlns:a16="http://schemas.microsoft.com/office/drawing/2014/main" id="{F6EE514C-083B-75C0-3F5C-46D1F22F0230}"/>
              </a:ext>
            </a:extLst>
          </p:cNvPr>
          <p:cNvCxnSpPr>
            <a:cxnSpLocks/>
          </p:cNvCxnSpPr>
          <p:nvPr/>
        </p:nvCxnSpPr>
        <p:spPr>
          <a:xfrm flipH="1">
            <a:off x="812800" y="2673557"/>
            <a:ext cx="4739332" cy="2282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6581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656780-91AE-BA84-630D-814FAE965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399" y="268151"/>
            <a:ext cx="10371667" cy="650875"/>
          </a:xfrm>
        </p:spPr>
        <p:txBody>
          <a:bodyPr>
            <a:normAutofit/>
          </a:bodyPr>
          <a:lstStyle/>
          <a:p>
            <a:r>
              <a:rPr lang="de-DE" sz="2800" dirty="0" err="1"/>
              <a:t>Cheatsheet</a:t>
            </a:r>
            <a:r>
              <a:rPr lang="de-DE" sz="2800" dirty="0"/>
              <a:t>: Stream Graph</a:t>
            </a:r>
            <a:endParaRPr lang="de-AT" sz="28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908E59A-9E08-CA04-4FBE-2C1BE9CA5B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972" y="4884577"/>
            <a:ext cx="11056056" cy="14991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1600" dirty="0"/>
              <a:t>Stream </a:t>
            </a:r>
            <a:r>
              <a:rPr lang="de-DE" sz="1600" dirty="0" err="1"/>
              <a:t>graphs</a:t>
            </a:r>
            <a:r>
              <a:rPr lang="de-DE" sz="1600" dirty="0"/>
              <a:t> </a:t>
            </a:r>
            <a:r>
              <a:rPr lang="de-DE" sz="1600" dirty="0" err="1"/>
              <a:t>are</a:t>
            </a:r>
            <a:r>
              <a:rPr lang="de-DE" sz="1600" dirty="0"/>
              <a:t> a </a:t>
            </a:r>
            <a:r>
              <a:rPr lang="de-DE" sz="1600" dirty="0" err="1"/>
              <a:t>variation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</a:t>
            </a:r>
            <a:r>
              <a:rPr lang="de-DE" sz="1600" dirty="0" err="1"/>
              <a:t>area</a:t>
            </a:r>
            <a:r>
              <a:rPr lang="de-DE" sz="1600" dirty="0"/>
              <a:t> </a:t>
            </a:r>
            <a:r>
              <a:rPr lang="de-DE" sz="1600" dirty="0" err="1"/>
              <a:t>graphs</a:t>
            </a:r>
            <a:r>
              <a:rPr lang="de-DE" sz="1600" dirty="0"/>
              <a:t> (stream = </a:t>
            </a:r>
            <a:r>
              <a:rPr lang="de-DE" sz="1600" dirty="0" err="1"/>
              <a:t>flow</a:t>
            </a:r>
            <a:r>
              <a:rPr lang="de-DE" sz="1600" dirty="0"/>
              <a:t>, </a:t>
            </a:r>
            <a:r>
              <a:rPr lang="de-DE" sz="1600" dirty="0" err="1"/>
              <a:t>because</a:t>
            </a:r>
            <a:r>
              <a:rPr lang="de-DE" sz="1600" dirty="0"/>
              <a:t> </a:t>
            </a:r>
            <a:r>
              <a:rPr lang="de-DE" sz="1600" dirty="0" err="1"/>
              <a:t>the</a:t>
            </a:r>
            <a:r>
              <a:rPr lang="de-DE" sz="1600" dirty="0"/>
              <a:t> </a:t>
            </a:r>
            <a:r>
              <a:rPr lang="de-DE" sz="1600" dirty="0" err="1"/>
              <a:t>graph</a:t>
            </a:r>
            <a:r>
              <a:rPr lang="de-DE" sz="1600" dirty="0"/>
              <a:t> </a:t>
            </a:r>
            <a:r>
              <a:rPr lang="de-DE" sz="1600" dirty="0" err="1"/>
              <a:t>looks</a:t>
            </a:r>
            <a:r>
              <a:rPr lang="de-DE" sz="1600" dirty="0"/>
              <a:t> like </a:t>
            </a:r>
            <a:r>
              <a:rPr lang="de-DE" sz="1600" dirty="0" err="1"/>
              <a:t>flowing</a:t>
            </a:r>
            <a:r>
              <a:rPr lang="de-DE" sz="1600" dirty="0"/>
              <a:t> </a:t>
            </a:r>
            <a:r>
              <a:rPr lang="de-DE" sz="1600" dirty="0" err="1"/>
              <a:t>water</a:t>
            </a:r>
            <a:r>
              <a:rPr lang="de-DE" sz="1600" dirty="0"/>
              <a:t>). </a:t>
            </a:r>
            <a:r>
              <a:rPr lang="de-DE" sz="1600" dirty="0" err="1"/>
              <a:t>However</a:t>
            </a:r>
            <a:r>
              <a:rPr lang="de-DE" sz="1600" dirty="0"/>
              <a:t>, </a:t>
            </a:r>
            <a:r>
              <a:rPr lang="de-DE" sz="1600" dirty="0" err="1"/>
              <a:t>there</a:t>
            </a:r>
            <a:r>
              <a:rPr lang="de-DE" sz="1600" dirty="0"/>
              <a:t> </a:t>
            </a:r>
            <a:r>
              <a:rPr lang="de-DE" sz="1600" dirty="0" err="1"/>
              <a:t>is</a:t>
            </a:r>
            <a:r>
              <a:rPr lang="de-DE" sz="1600" dirty="0"/>
              <a:t> </a:t>
            </a:r>
            <a:r>
              <a:rPr lang="de-DE" sz="1600" dirty="0" err="1"/>
              <a:t>no</a:t>
            </a:r>
            <a:r>
              <a:rPr lang="de-DE" sz="1600" dirty="0"/>
              <a:t> </a:t>
            </a:r>
            <a:r>
              <a:rPr lang="de-DE" sz="1600" dirty="0" err="1"/>
              <a:t>fixed</a:t>
            </a:r>
            <a:r>
              <a:rPr lang="de-DE" sz="1600" dirty="0"/>
              <a:t> Y-</a:t>
            </a:r>
            <a:r>
              <a:rPr lang="de-DE" sz="1600" dirty="0" err="1"/>
              <a:t>axis</a:t>
            </a:r>
            <a:r>
              <a:rPr lang="de-DE" sz="1600" dirty="0"/>
              <a:t>, </a:t>
            </a:r>
            <a:r>
              <a:rPr lang="de-DE" sz="1600" dirty="0" err="1"/>
              <a:t>which</a:t>
            </a:r>
            <a:r>
              <a:rPr lang="de-DE" sz="1600" dirty="0"/>
              <a:t> </a:t>
            </a:r>
            <a:r>
              <a:rPr lang="de-DE" sz="1600" dirty="0" err="1"/>
              <a:t>makes</a:t>
            </a:r>
            <a:r>
              <a:rPr lang="de-DE" sz="1600" dirty="0"/>
              <a:t> </a:t>
            </a:r>
            <a:r>
              <a:rPr lang="de-DE" sz="1600" dirty="0" err="1"/>
              <a:t>it</a:t>
            </a:r>
            <a:r>
              <a:rPr lang="de-DE" sz="1600" dirty="0"/>
              <a:t> </a:t>
            </a:r>
            <a:r>
              <a:rPr lang="de-DE" sz="1600" dirty="0" err="1"/>
              <a:t>very</a:t>
            </a:r>
            <a:r>
              <a:rPr lang="de-DE" sz="1600" dirty="0"/>
              <a:t> </a:t>
            </a:r>
            <a:r>
              <a:rPr lang="de-DE" sz="1600" dirty="0" err="1"/>
              <a:t>difficult</a:t>
            </a:r>
            <a:r>
              <a:rPr lang="de-DE" sz="1600" dirty="0"/>
              <a:t> </a:t>
            </a:r>
            <a:r>
              <a:rPr lang="de-DE" sz="1600" dirty="0" err="1"/>
              <a:t>to</a:t>
            </a:r>
            <a:r>
              <a:rPr lang="de-DE" sz="1600" dirty="0"/>
              <a:t> </a:t>
            </a:r>
            <a:r>
              <a:rPr lang="de-DE" sz="1600" dirty="0" err="1"/>
              <a:t>read</a:t>
            </a:r>
            <a:r>
              <a:rPr lang="de-DE" sz="1600" dirty="0"/>
              <a:t> off </a:t>
            </a:r>
            <a:r>
              <a:rPr lang="de-DE" sz="1600" dirty="0" err="1"/>
              <a:t>values</a:t>
            </a:r>
            <a:r>
              <a:rPr lang="de-DE" sz="1600" dirty="0"/>
              <a:t>. </a:t>
            </a:r>
            <a:r>
              <a:rPr lang="de-DE" sz="1600" dirty="0" err="1"/>
              <a:t>Instead</a:t>
            </a:r>
            <a:r>
              <a:rPr lang="de-DE" sz="1600" dirty="0"/>
              <a:t>, stream </a:t>
            </a:r>
            <a:r>
              <a:rPr lang="de-DE" sz="1600" dirty="0" err="1"/>
              <a:t>graphs</a:t>
            </a:r>
            <a:r>
              <a:rPr lang="de-DE" sz="1600" dirty="0"/>
              <a:t> </a:t>
            </a:r>
            <a:r>
              <a:rPr lang="de-DE" sz="1600" dirty="0" err="1"/>
              <a:t>are</a:t>
            </a:r>
            <a:r>
              <a:rPr lang="de-DE" sz="1600" dirty="0"/>
              <a:t> </a:t>
            </a:r>
            <a:r>
              <a:rPr lang="de-DE" sz="1600" dirty="0" err="1"/>
              <a:t>intended</a:t>
            </a:r>
            <a:r>
              <a:rPr lang="de-DE" sz="1600" dirty="0"/>
              <a:t> </a:t>
            </a:r>
            <a:r>
              <a:rPr lang="de-DE" sz="1600" dirty="0" err="1"/>
              <a:t>more</a:t>
            </a:r>
            <a:r>
              <a:rPr lang="de-DE" sz="1600" dirty="0"/>
              <a:t> </a:t>
            </a:r>
            <a:r>
              <a:rPr lang="de-DE" sz="1600" dirty="0" err="1"/>
              <a:t>as</a:t>
            </a:r>
            <a:r>
              <a:rPr lang="de-DE" sz="1600" dirty="0"/>
              <a:t> a </a:t>
            </a:r>
            <a:r>
              <a:rPr lang="de-DE" sz="1600" dirty="0" err="1"/>
              <a:t>graphic</a:t>
            </a:r>
            <a:r>
              <a:rPr lang="de-DE" sz="1600" dirty="0"/>
              <a:t> </a:t>
            </a:r>
            <a:r>
              <a:rPr lang="de-DE" sz="1600" dirty="0" err="1"/>
              <a:t>that</a:t>
            </a:r>
            <a:r>
              <a:rPr lang="de-DE" sz="1600" dirty="0"/>
              <a:t> </a:t>
            </a:r>
            <a:r>
              <a:rPr lang="de-DE" sz="1600" dirty="0" err="1"/>
              <a:t>shows</a:t>
            </a:r>
            <a:r>
              <a:rPr lang="de-DE" sz="1600" dirty="0"/>
              <a:t> an </a:t>
            </a:r>
            <a:r>
              <a:rPr lang="de-DE" sz="1600" dirty="0" err="1"/>
              <a:t>overview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</a:t>
            </a:r>
            <a:r>
              <a:rPr lang="de-DE" sz="1600" dirty="0" err="1"/>
              <a:t>the</a:t>
            </a:r>
            <a:r>
              <a:rPr lang="de-DE" sz="1600" dirty="0"/>
              <a:t> </a:t>
            </a:r>
            <a:r>
              <a:rPr lang="de-DE" sz="1600" dirty="0" err="1"/>
              <a:t>development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</a:t>
            </a:r>
            <a:r>
              <a:rPr lang="de-DE" sz="1600" dirty="0" err="1"/>
              <a:t>the</a:t>
            </a:r>
            <a:r>
              <a:rPr lang="de-DE" sz="1600" dirty="0"/>
              <a:t> </a:t>
            </a:r>
            <a:r>
              <a:rPr lang="de-DE" sz="1600" dirty="0" err="1"/>
              <a:t>proportions</a:t>
            </a:r>
            <a:r>
              <a:rPr lang="de-DE" sz="1600" dirty="0"/>
              <a:t> in </a:t>
            </a:r>
            <a:r>
              <a:rPr lang="de-DE" sz="1600" dirty="0" err="1"/>
              <a:t>relation</a:t>
            </a:r>
            <a:r>
              <a:rPr lang="de-DE" sz="1600" dirty="0"/>
              <a:t> </a:t>
            </a:r>
            <a:r>
              <a:rPr lang="de-DE" sz="1600" dirty="0" err="1"/>
              <a:t>to</a:t>
            </a:r>
            <a:r>
              <a:rPr lang="de-DE" sz="1600" dirty="0"/>
              <a:t> </a:t>
            </a:r>
            <a:r>
              <a:rPr lang="de-DE" sz="1600" dirty="0" err="1"/>
              <a:t>each</a:t>
            </a:r>
            <a:r>
              <a:rPr lang="de-DE" sz="1600" dirty="0"/>
              <a:t> </a:t>
            </a:r>
            <a:r>
              <a:rPr lang="de-DE" sz="1600" dirty="0" err="1"/>
              <a:t>other</a:t>
            </a:r>
            <a:r>
              <a:rPr lang="de-DE" sz="1600" dirty="0"/>
              <a:t> </a:t>
            </a:r>
            <a:r>
              <a:rPr lang="de-DE" sz="1600" dirty="0" err="1"/>
              <a:t>over</a:t>
            </a:r>
            <a:r>
              <a:rPr lang="de-DE" sz="1600" dirty="0"/>
              <a:t> time.</a:t>
            </a:r>
          </a:p>
          <a:p>
            <a:pPr marL="0" indent="0">
              <a:buNone/>
            </a:pPr>
            <a:r>
              <a:rPr lang="de-DE" sz="1600" dirty="0"/>
              <a:t>Stream </a:t>
            </a:r>
            <a:r>
              <a:rPr lang="de-DE" sz="1600" dirty="0" err="1"/>
              <a:t>graphs</a:t>
            </a:r>
            <a:r>
              <a:rPr lang="de-DE" sz="1600" dirty="0"/>
              <a:t> </a:t>
            </a:r>
            <a:r>
              <a:rPr lang="de-DE" sz="1600" dirty="0" err="1"/>
              <a:t>look</a:t>
            </a:r>
            <a:r>
              <a:rPr lang="de-DE" sz="1600" dirty="0"/>
              <a:t> nice and </a:t>
            </a:r>
            <a:r>
              <a:rPr lang="de-DE" sz="1600" dirty="0" err="1"/>
              <a:t>are</a:t>
            </a:r>
            <a:r>
              <a:rPr lang="de-DE" sz="1600" dirty="0"/>
              <a:t> memorable, but </a:t>
            </a:r>
            <a:r>
              <a:rPr lang="de-DE" sz="1600" dirty="0" err="1"/>
              <a:t>they</a:t>
            </a:r>
            <a:r>
              <a:rPr lang="de-DE" sz="1600" dirty="0"/>
              <a:t> </a:t>
            </a:r>
            <a:r>
              <a:rPr lang="de-DE" sz="1600" dirty="0" err="1"/>
              <a:t>are</a:t>
            </a:r>
            <a:r>
              <a:rPr lang="de-DE" sz="1600" dirty="0"/>
              <a:t> not </a:t>
            </a:r>
            <a:r>
              <a:rPr lang="de-DE" sz="1600" dirty="0" err="1"/>
              <a:t>suitable</a:t>
            </a:r>
            <a:r>
              <a:rPr lang="de-DE" sz="1600" dirty="0"/>
              <a:t> </a:t>
            </a:r>
            <a:r>
              <a:rPr lang="de-DE" sz="1600" dirty="0" err="1"/>
              <a:t>for</a:t>
            </a:r>
            <a:r>
              <a:rPr lang="de-DE" sz="1600" dirty="0"/>
              <a:t> </a:t>
            </a:r>
            <a:r>
              <a:rPr lang="de-DE" sz="1600" dirty="0" err="1"/>
              <a:t>precise</a:t>
            </a:r>
            <a:r>
              <a:rPr lang="de-DE" sz="1600" dirty="0"/>
              <a:t> </a:t>
            </a:r>
            <a:r>
              <a:rPr lang="de-DE" sz="1600" dirty="0" err="1"/>
              <a:t>interpretations</a:t>
            </a:r>
            <a:r>
              <a:rPr lang="de-DE" sz="1600" dirty="0"/>
              <a:t>.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EA155AA-07D7-F07D-8564-8AC05E1035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29827" y="1212261"/>
            <a:ext cx="4932346" cy="3562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9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</Words>
  <Application>Microsoft Macintosh PowerPoint</Application>
  <PresentationFormat>Breitbild</PresentationFormat>
  <Paragraphs>36</Paragraphs>
  <Slides>3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</vt:lpstr>
      <vt:lpstr>Cheatsheet: Line Chart</vt:lpstr>
      <vt:lpstr>Cheatsheet: Area Chart</vt:lpstr>
      <vt:lpstr>Cheatsheet: Stream Graph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Comics zum Erklären von Visualisierungen</dc:title>
  <dc:creator>Boucher Magdalena</dc:creator>
  <cp:lastModifiedBy>Boucher Magdalena</cp:lastModifiedBy>
  <cp:revision>21</cp:revision>
  <dcterms:created xsi:type="dcterms:W3CDTF">2023-09-26T13:01:46Z</dcterms:created>
  <dcterms:modified xsi:type="dcterms:W3CDTF">2024-04-25T11:20:48Z</dcterms:modified>
</cp:coreProperties>
</file>